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1"/>
  </p:notesMasterIdLst>
  <p:sldIdLst>
    <p:sldId id="859" r:id="rId3"/>
    <p:sldId id="1070" r:id="rId4"/>
    <p:sldId id="1107" r:id="rId5"/>
    <p:sldId id="1071" r:id="rId6"/>
    <p:sldId id="1072" r:id="rId7"/>
    <p:sldId id="1111" r:id="rId8"/>
    <p:sldId id="1076" r:id="rId9"/>
    <p:sldId id="1079" r:id="rId10"/>
    <p:sldId id="1112" r:id="rId11"/>
    <p:sldId id="1165" r:id="rId12"/>
    <p:sldId id="1081" r:id="rId13"/>
    <p:sldId id="1113" r:id="rId14"/>
    <p:sldId id="1114" r:id="rId15"/>
    <p:sldId id="1085" r:id="rId16"/>
    <p:sldId id="1086" r:id="rId17"/>
    <p:sldId id="1115" r:id="rId18"/>
    <p:sldId id="1087" r:id="rId19"/>
    <p:sldId id="1088" r:id="rId20"/>
    <p:sldId id="1089" r:id="rId21"/>
    <p:sldId id="1116" r:id="rId22"/>
    <p:sldId id="1117" r:id="rId23"/>
    <p:sldId id="1118" r:id="rId24"/>
    <p:sldId id="1119" r:id="rId25"/>
    <p:sldId id="1120" r:id="rId26"/>
    <p:sldId id="1105" r:id="rId27"/>
    <p:sldId id="1106" r:id="rId28"/>
    <p:sldId id="1121" r:id="rId29"/>
    <p:sldId id="1122" r:id="rId30"/>
    <p:sldId id="1123" r:id="rId31"/>
    <p:sldId id="1124" r:id="rId32"/>
    <p:sldId id="1125" r:id="rId33"/>
    <p:sldId id="1126" r:id="rId34"/>
    <p:sldId id="1129" r:id="rId35"/>
    <p:sldId id="1130" r:id="rId36"/>
    <p:sldId id="1166" r:id="rId37"/>
    <p:sldId id="1131" r:id="rId38"/>
    <p:sldId id="1132" r:id="rId39"/>
    <p:sldId id="1133" r:id="rId40"/>
    <p:sldId id="1135" r:id="rId41"/>
    <p:sldId id="1136" r:id="rId42"/>
    <p:sldId id="1139" r:id="rId43"/>
    <p:sldId id="1137" r:id="rId44"/>
    <p:sldId id="1138" r:id="rId45"/>
    <p:sldId id="1134" r:id="rId46"/>
    <p:sldId id="1128" r:id="rId47"/>
    <p:sldId id="1140" r:id="rId48"/>
    <p:sldId id="1141" r:id="rId49"/>
    <p:sldId id="1145" r:id="rId50"/>
    <p:sldId id="1142" r:id="rId51"/>
    <p:sldId id="1146" r:id="rId52"/>
    <p:sldId id="1143" r:id="rId53"/>
    <p:sldId id="1144" r:id="rId54"/>
    <p:sldId id="1147" r:id="rId55"/>
    <p:sldId id="1148" r:id="rId56"/>
    <p:sldId id="1149" r:id="rId57"/>
    <p:sldId id="1150" r:id="rId58"/>
    <p:sldId id="1151" r:id="rId59"/>
    <p:sldId id="1152" r:id="rId60"/>
    <p:sldId id="1153" r:id="rId61"/>
    <p:sldId id="1154" r:id="rId62"/>
    <p:sldId id="1155" r:id="rId63"/>
    <p:sldId id="1156" r:id="rId64"/>
    <p:sldId id="1157" r:id="rId65"/>
    <p:sldId id="1158" r:id="rId66"/>
    <p:sldId id="1163" r:id="rId67"/>
    <p:sldId id="1159" r:id="rId68"/>
    <p:sldId id="1160" r:id="rId69"/>
    <p:sldId id="1164" r:id="rId70"/>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4" Type="http://schemas.openxmlformats.org/officeDocument/2006/relationships/tableStyles" Target="tableStyles.xml"/><Relationship Id="rId73" Type="http://schemas.openxmlformats.org/officeDocument/2006/relationships/viewProps" Target="viewProps.xml"/><Relationship Id="rId72" Type="http://schemas.openxmlformats.org/officeDocument/2006/relationships/presProps" Target="presProps.xml"/><Relationship Id="rId71" Type="http://schemas.openxmlformats.org/officeDocument/2006/relationships/notesMaster" Target="notesMasters/notesMaster1.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19.png"/><Relationship Id="rId3" Type="http://schemas.openxmlformats.org/officeDocument/2006/relationships/image" Target="../media/image23.png"/><Relationship Id="rId2" Type="http://schemas.openxmlformats.org/officeDocument/2006/relationships/image" Target="../media/image16.png"/><Relationship Id="rId1"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6.png"/><Relationship Id="rId1" Type="http://schemas.openxmlformats.org/officeDocument/2006/relationships/image" Target="../media/image2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8.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16.png"/><Relationship Id="rId2" Type="http://schemas.openxmlformats.org/officeDocument/2006/relationships/image" Target="../media/image30.png"/><Relationship Id="rId1" Type="http://schemas.openxmlformats.org/officeDocument/2006/relationships/image" Target="../media/image29.pn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3.png"/><Relationship Id="rId2" Type="http://schemas.openxmlformats.org/officeDocument/2006/relationships/image" Target="../media/image19.png"/><Relationship Id="rId1" Type="http://schemas.openxmlformats.org/officeDocument/2006/relationships/image" Target="../media/image32.png"/></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1.png"/><Relationship Id="rId3" Type="http://schemas.openxmlformats.org/officeDocument/2006/relationships/image" Target="../media/image33.png"/><Relationship Id="rId2" Type="http://schemas.openxmlformats.org/officeDocument/2006/relationships/image" Target="../media/image35.png"/><Relationship Id="rId1" Type="http://schemas.openxmlformats.org/officeDocument/2006/relationships/image" Target="../media/image34.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1.png"/><Relationship Id="rId3" Type="http://schemas.openxmlformats.org/officeDocument/2006/relationships/image" Target="../media/image40.png"/><Relationship Id="rId2" Type="http://schemas.openxmlformats.org/officeDocument/2006/relationships/image" Target="../media/image16.png"/><Relationship Id="rId1" Type="http://schemas.openxmlformats.org/officeDocument/2006/relationships/image" Target="../media/image39.png"/></Relationships>
</file>

<file path=ppt/slides/_rels/slide1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image" Target="../media/image19.pn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5.png"/><Relationship Id="rId3" Type="http://schemas.openxmlformats.org/officeDocument/2006/relationships/image" Target="../media/image16.png"/><Relationship Id="rId2" Type="http://schemas.openxmlformats.org/officeDocument/2006/relationships/image" Target="../media/image44.png"/><Relationship Id="rId1" Type="http://schemas.openxmlformats.org/officeDocument/2006/relationships/image" Target="../media/image43.png"/></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7.png"/><Relationship Id="rId2" Type="http://schemas.openxmlformats.org/officeDocument/2006/relationships/image" Target="../media/image19.png"/><Relationship Id="rId1"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9.png"/><Relationship Id="rId1"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1.png"/><Relationship Id="rId1"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3.png"/><Relationship Id="rId1" Type="http://schemas.openxmlformats.org/officeDocument/2006/relationships/image" Target="../media/image52.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7.png"/><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image" Target="../media/image54.png"/></Relationships>
</file>

<file path=ppt/slides/_rels/slide2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 Id="rId3" Type="http://schemas.openxmlformats.org/officeDocument/2006/relationships/image" Target="../media/image16.png"/><Relationship Id="rId2" Type="http://schemas.openxmlformats.org/officeDocument/2006/relationships/image" Target="../media/image19.png"/><Relationship Id="rId1" Type="http://schemas.openxmlformats.org/officeDocument/2006/relationships/image" Target="../media/image58.png"/></Relationships>
</file>

<file path=ppt/slides/_rels/slide2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9.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1.png"/><Relationship Id="rId1" Type="http://schemas.openxmlformats.org/officeDocument/2006/relationships/image" Target="../media/image60.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2.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4.png"/><Relationship Id="rId1" Type="http://schemas.openxmlformats.org/officeDocument/2006/relationships/image" Target="../media/image63.png"/></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6.png"/><Relationship Id="rId1" Type="http://schemas.openxmlformats.org/officeDocument/2006/relationships/image" Target="../media/image65.png"/></Relationships>
</file>

<file path=ppt/slides/_rels/slide3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6.png"/><Relationship Id="rId3" Type="http://schemas.openxmlformats.org/officeDocument/2006/relationships/image" Target="../media/image68.png"/><Relationship Id="rId2" Type="http://schemas.openxmlformats.org/officeDocument/2006/relationships/image" Target="../media/image15.png"/><Relationship Id="rId1" Type="http://schemas.openxmlformats.org/officeDocument/2006/relationships/image" Target="../media/image67.png"/></Relationships>
</file>

<file path=ppt/slides/_rels/slide3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70.png"/><Relationship Id="rId1" Type="http://schemas.openxmlformats.org/officeDocument/2006/relationships/image" Target="../media/image69.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0.png"/><Relationship Id="rId1" Type="http://schemas.openxmlformats.org/officeDocument/2006/relationships/image" Target="../media/image71.png"/></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2.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4.png"/><Relationship Id="rId1" Type="http://schemas.openxmlformats.org/officeDocument/2006/relationships/image" Target="../media/image7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78.png"/><Relationship Id="rId4" Type="http://schemas.openxmlformats.org/officeDocument/2006/relationships/image" Target="../media/image16.png"/><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image" Target="../media/image75.png"/></Relationships>
</file>

<file path=ppt/slides/_rels/slide3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0.png"/><Relationship Id="rId2" Type="http://schemas.openxmlformats.org/officeDocument/2006/relationships/image" Target="../media/image19.png"/><Relationship Id="rId1"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8.png"/><Relationship Id="rId1" Type="http://schemas.openxmlformats.org/officeDocument/2006/relationships/image" Target="../media/image7.png"/></Relationships>
</file>

<file path=ppt/slides/_rels/slide4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2.png"/><Relationship Id="rId2" Type="http://schemas.openxmlformats.org/officeDocument/2006/relationships/image" Target="../media/image16.png"/><Relationship Id="rId1" Type="http://schemas.openxmlformats.org/officeDocument/2006/relationships/image" Target="../media/image81.png"/></Relationships>
</file>

<file path=ppt/slides/_rels/slide4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1.png"/><Relationship Id="rId2" Type="http://schemas.openxmlformats.org/officeDocument/2006/relationships/image" Target="../media/image19.png"/><Relationship Id="rId1" Type="http://schemas.openxmlformats.org/officeDocument/2006/relationships/image" Target="../media/image83.png"/></Relationships>
</file>

<file path=ppt/slides/_rels/slide4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4.png"/><Relationship Id="rId2" Type="http://schemas.openxmlformats.org/officeDocument/2006/relationships/image" Target="../media/image16.png"/><Relationship Id="rId1" Type="http://schemas.openxmlformats.org/officeDocument/2006/relationships/image" Target="../media/image81.png"/></Relationships>
</file>

<file path=ppt/slides/_rels/slide4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6.png"/><Relationship Id="rId2" Type="http://schemas.openxmlformats.org/officeDocument/2006/relationships/image" Target="../media/image19.png"/><Relationship Id="rId1" Type="http://schemas.openxmlformats.org/officeDocument/2006/relationships/image" Target="../media/image85.png"/></Relationships>
</file>

<file path=ppt/slides/_rels/slide4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0.png"/><Relationship Id="rId2" Type="http://schemas.openxmlformats.org/officeDocument/2006/relationships/image" Target="../media/image86.png"/><Relationship Id="rId1" Type="http://schemas.openxmlformats.org/officeDocument/2006/relationships/image" Target="../media/image87.png"/></Relationships>
</file>

<file path=ppt/slides/_rels/slide4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6.png"/><Relationship Id="rId2" Type="http://schemas.openxmlformats.org/officeDocument/2006/relationships/image" Target="../media/image80.png"/><Relationship Id="rId1" Type="http://schemas.openxmlformats.org/officeDocument/2006/relationships/image" Target="../media/image88.png"/></Relationships>
</file>

<file path=ppt/slides/_rels/slide4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9.png"/></Relationships>
</file>

<file path=ppt/slides/_rels/slide4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91.png"/><Relationship Id="rId3" Type="http://schemas.openxmlformats.org/officeDocument/2006/relationships/image" Target="../media/image16.png"/><Relationship Id="rId2" Type="http://schemas.openxmlformats.org/officeDocument/2006/relationships/image" Target="../media/image90.png"/><Relationship Id="rId1" Type="http://schemas.openxmlformats.org/officeDocument/2006/relationships/image" Target="../media/image39.png"/></Relationships>
</file>

<file path=ppt/slides/_rels/slide4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0.png"/><Relationship Id="rId2" Type="http://schemas.openxmlformats.org/officeDocument/2006/relationships/image" Target="../media/image19.png"/><Relationship Id="rId1" Type="http://schemas.openxmlformats.org/officeDocument/2006/relationships/image" Target="../media/image92.png"/></Relationships>
</file>

<file path=ppt/slides/_rels/slide4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3.png"/><Relationship Id="rId2" Type="http://schemas.openxmlformats.org/officeDocument/2006/relationships/image" Target="../media/image16.png"/><Relationship Id="rId1" Type="http://schemas.openxmlformats.org/officeDocument/2006/relationships/image" Target="../media/image90.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0.png"/><Relationship Id="rId1" Type="http://schemas.openxmlformats.org/officeDocument/2006/relationships/image" Target="../media/image9.png"/></Relationships>
</file>

<file path=ppt/slides/_rels/slide5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5.png"/><Relationship Id="rId2" Type="http://schemas.openxmlformats.org/officeDocument/2006/relationships/image" Target="../media/image19.png"/><Relationship Id="rId1" Type="http://schemas.openxmlformats.org/officeDocument/2006/relationships/image" Target="../media/image94.png"/></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6.png"/><Relationship Id="rId2" Type="http://schemas.openxmlformats.org/officeDocument/2006/relationships/image" Target="../media/image16.png"/><Relationship Id="rId1" Type="http://schemas.openxmlformats.org/officeDocument/2006/relationships/image" Target="../media/image90.png"/></Relationships>
</file>

<file path=ppt/slides/_rels/slide5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0.png"/><Relationship Id="rId2" Type="http://schemas.openxmlformats.org/officeDocument/2006/relationships/image" Target="../media/image19.png"/><Relationship Id="rId1" Type="http://schemas.openxmlformats.org/officeDocument/2006/relationships/image" Target="../media/image97.png"/></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8.png"/></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9.png"/></Relationships>
</file>

<file path=ppt/slides/_rels/slide5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image" Target="../media/image100.png"/></Relationships>
</file>

<file path=ppt/slides/_rels/slide5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5.png"/><Relationship Id="rId2" Type="http://schemas.openxmlformats.org/officeDocument/2006/relationships/image" Target="../media/image104.png"/><Relationship Id="rId1" Type="http://schemas.openxmlformats.org/officeDocument/2006/relationships/image" Target="../media/image103.png"/></Relationships>
</file>

<file path=ppt/slides/_rels/slide5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image" Target="../media/image106.png"/></Relationships>
</file>

<file path=ppt/slides/_rels/slide5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2.png"/><Relationship Id="rId3" Type="http://schemas.openxmlformats.org/officeDocument/2006/relationships/image" Target="../media/image111.png"/><Relationship Id="rId2" Type="http://schemas.openxmlformats.org/officeDocument/2006/relationships/image" Target="../media/image110.png"/><Relationship Id="rId1" Type="http://schemas.openxmlformats.org/officeDocument/2006/relationships/image" Target="../media/image109.png"/></Relationships>
</file>

<file path=ppt/slides/_rels/slide5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115.png"/><Relationship Id="rId4" Type="http://schemas.openxmlformats.org/officeDocument/2006/relationships/image" Target="../media/image16.png"/><Relationship Id="rId3" Type="http://schemas.openxmlformats.org/officeDocument/2006/relationships/image" Target="../media/image114.png"/><Relationship Id="rId2" Type="http://schemas.openxmlformats.org/officeDocument/2006/relationships/image" Target="../media/image55.png"/><Relationship Id="rId1" Type="http://schemas.openxmlformats.org/officeDocument/2006/relationships/image" Target="../media/image113.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0.png"/><Relationship Id="rId2" Type="http://schemas.openxmlformats.org/officeDocument/2006/relationships/image" Target="../media/image12.png"/><Relationship Id="rId1" Type="http://schemas.openxmlformats.org/officeDocument/2006/relationships/image" Target="../media/image11.png"/></Relationships>
</file>

<file path=ppt/slides/_rels/slide6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9.png"/><Relationship Id="rId2" Type="http://schemas.openxmlformats.org/officeDocument/2006/relationships/image" Target="../media/image117.png"/><Relationship Id="rId1" Type="http://schemas.openxmlformats.org/officeDocument/2006/relationships/image" Target="../media/image116.png"/></Relationships>
</file>

<file path=ppt/slides/_rels/slide6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7.png"/><Relationship Id="rId3" Type="http://schemas.openxmlformats.org/officeDocument/2006/relationships/image" Target="../media/image33.png"/><Relationship Id="rId2" Type="http://schemas.openxmlformats.org/officeDocument/2006/relationships/image" Target="../media/image119.png"/><Relationship Id="rId1" Type="http://schemas.openxmlformats.org/officeDocument/2006/relationships/image" Target="../media/image118.pn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1.png"/><Relationship Id="rId1" Type="http://schemas.openxmlformats.org/officeDocument/2006/relationships/image" Target="../media/image120.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24.png"/><Relationship Id="rId3" Type="http://schemas.openxmlformats.org/officeDocument/2006/relationships/image" Target="../media/image16.png"/><Relationship Id="rId2" Type="http://schemas.openxmlformats.org/officeDocument/2006/relationships/image" Target="../media/image123.png"/><Relationship Id="rId1" Type="http://schemas.openxmlformats.org/officeDocument/2006/relationships/image" Target="../media/image122.png"/></Relationships>
</file>

<file path=ppt/slides/_rels/slide6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26.png"/><Relationship Id="rId2" Type="http://schemas.openxmlformats.org/officeDocument/2006/relationships/image" Target="../media/image19.png"/><Relationship Id="rId1" Type="http://schemas.openxmlformats.org/officeDocument/2006/relationships/image" Target="../media/image125.png"/></Relationships>
</file>

<file path=ppt/slides/_rels/slide6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9.png"/><Relationship Id="rId3" Type="http://schemas.openxmlformats.org/officeDocument/2006/relationships/image" Target="../media/image128.png"/><Relationship Id="rId2" Type="http://schemas.openxmlformats.org/officeDocument/2006/relationships/image" Target="../media/image127.png"/><Relationship Id="rId1" Type="http://schemas.openxmlformats.org/officeDocument/2006/relationships/image" Target="../media/image16.png"/></Relationships>
</file>

<file path=ppt/slides/_rels/slide6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29.png"/><Relationship Id="rId1" Type="http://schemas.openxmlformats.org/officeDocument/2006/relationships/image" Target="../media/image16.png"/></Relationships>
</file>

<file path=ppt/slides/_rels/slide6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31.png"/><Relationship Id="rId2" Type="http://schemas.openxmlformats.org/officeDocument/2006/relationships/image" Target="../media/image19.png"/><Relationship Id="rId1" Type="http://schemas.openxmlformats.org/officeDocument/2006/relationships/image" Target="../media/image13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4.png"/><Relationship Id="rId1" Type="http://schemas.openxmlformats.org/officeDocument/2006/relationships/image" Target="../media/image13.pn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19.png"/><Relationship Id="rId3"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4.</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质谱仪与回旋加速器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jy476.jpg" descr="id:2147490761;FounderCES"/>
          <p:cNvPicPr/>
          <p:nvPr/>
        </p:nvPicPr>
        <p:blipFill>
          <a:blip r:embed="rId1"/>
          <a:stretch>
            <a:fillRect/>
          </a:stretch>
        </p:blipFill>
        <p:spPr>
          <a:xfrm>
            <a:off x="4601892" y="1556792"/>
            <a:ext cx="3011244" cy="3029175"/>
          </a:xfrm>
          <a:prstGeom prst="rect">
            <a:avLst/>
          </a:prstGeom>
        </p:spPr>
      </p:pic>
      <p:pic>
        <p:nvPicPr>
          <p:cNvPr id="9" name="24答案.eps" descr="id:2147489956;FounderCES"/>
          <p:cNvPicPr/>
          <p:nvPr/>
        </p:nvPicPr>
        <p:blipFill>
          <a:blip r:embed="rId2"/>
          <a:stretch>
            <a:fillRect/>
          </a:stretch>
        </p:blipFill>
        <p:spPr>
          <a:xfrm>
            <a:off x="478582" y="4045654"/>
            <a:ext cx="826824" cy="295189"/>
          </a:xfrm>
          <a:prstGeom prst="rect">
            <a:avLst/>
          </a:prstGeom>
        </p:spPr>
      </p:pic>
      <mc:AlternateContent xmlns:mc="http://schemas.openxmlformats.org/markup-compatibility/2006">
        <mc:Choice xmlns:a14="http://schemas.microsoft.com/office/drawing/2010/main" Requires="a14">
          <p:sp>
            <p:nvSpPr>
              <p:cNvPr id="10" name="矩形 9"/>
              <p:cNvSpPr/>
              <p:nvPr/>
            </p:nvSpPr>
            <p:spPr>
              <a:xfrm>
                <a:off x="1512099" y="3455371"/>
                <a:ext cx="1408847" cy="1125757"/>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m:t>
                        </m:r>
                      </m:num>
                      <m:den>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𝑩</m:t>
                            </m:r>
                          </m:e>
                          <m:sub>
                            <m:r>
                              <a:rPr lang="en-US" altLang="zh-CN" sz="2400" i="1">
                                <a:solidFill>
                                  <a:srgbClr val="000000"/>
                                </a:solidFill>
                                <a:latin typeface="Cambria Math" panose="02040503050406030204" pitchFamily="18" charset="0"/>
                                <a:cs typeface="Times New Roman" panose="02020603050405020304" pitchFamily="18" charset="0"/>
                              </a:rPr>
                              <m:t>𝟐</m:t>
                            </m:r>
                          </m:sub>
                        </m:sSub>
                      </m:den>
                    </m:f>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𝒎</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𝒆</m:t>
                            </m:r>
                          </m:den>
                        </m:f>
                      </m:e>
                    </m:rad>
                  </m:oMath>
                </a14:m>
                <a:r>
                  <a:rPr lang="en-US" altLang="zh-CN" sz="1050" dirty="0" smtClean="0">
                    <a:solidFill>
                      <a:srgbClr val="000000"/>
                    </a:solidFill>
                    <a:cs typeface="Times New Roman" panose="02020603050405020304" pitchFamily="18" charset="0"/>
                  </a:rPr>
                  <a:t> </a:t>
                </a:r>
                <a:endParaRPr lang="zh-CN" altLang="zh-CN" sz="1050" dirty="0">
                  <a:solidFill>
                    <a:srgbClr val="000000"/>
                  </a:solidFill>
                  <a:cs typeface="Times New Roman" panose="02020603050405020304" pitchFamily="18" charset="0"/>
                </a:endParaRPr>
              </a:p>
            </p:txBody>
          </p:sp>
        </mc:Choice>
        <mc:Fallback>
          <p:sp>
            <p:nvSpPr>
              <p:cNvPr id="10" name="矩形 9"/>
              <p:cNvSpPr>
                <a:spLocks noRot="1" noChangeAspect="1" noMove="1" noResize="1" noEditPoints="1" noAdjustHandles="1" noChangeArrowheads="1" noChangeShapeType="1" noTextEdit="1"/>
              </p:cNvSpPr>
              <p:nvPr/>
            </p:nvSpPr>
            <p:spPr>
              <a:xfrm>
                <a:off x="1512099" y="3455371"/>
                <a:ext cx="1408847" cy="1125757"/>
              </a:xfrm>
              <a:prstGeom prst="rect">
                <a:avLst/>
              </a:prstGeom>
              <a:blipFill rotWithShape="1">
                <a:blip r:embed="rId3"/>
                <a:stretch>
                  <a:fillRect l="-12" t="-30" r="41" b="-2461"/>
                </a:stretch>
              </a:blipFill>
            </p:spPr>
            <p:txBody>
              <a:bodyPr/>
              <a:lstStyle/>
              <a:p>
                <a:r>
                  <a:rPr lang="zh-CN" altLang="en-US">
                    <a:noFill/>
                  </a:rPr>
                  <a:t> </a:t>
                </a:r>
              </a:p>
            </p:txBody>
          </p:sp>
        </mc:Fallback>
      </mc:AlternateContent>
      <p:sp>
        <p:nvSpPr>
          <p:cNvPr id="12" name="矩形 11"/>
          <p:cNvSpPr/>
          <p:nvPr/>
        </p:nvSpPr>
        <p:spPr>
          <a:xfrm>
            <a:off x="360854" y="908720"/>
            <a:ext cx="7390536" cy="646331"/>
          </a:xfrm>
          <a:prstGeom prst="rect">
            <a:avLst/>
          </a:prstGeom>
        </p:spPr>
        <p:txBody>
          <a:bodyPr wrap="square">
            <a:spAutoFit/>
          </a:bodyPr>
          <a:lstStyle/>
          <a:p>
            <a:pPr lvl="0" algn="just" eaLnBrk="1">
              <a:lnSpc>
                <a:spcPct val="150000"/>
              </a:lnSpc>
              <a:spcBef>
                <a:spcPts val="0"/>
              </a:spcBef>
              <a:spcAft>
                <a:spcPts val="0"/>
              </a:spcAft>
              <a:tabLst>
                <a:tab pos="5645150" algn="l"/>
                <a:tab pos="9862820" algn="l"/>
              </a:tabLst>
            </a:pPr>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dirty="0">
                <a:solidFill>
                  <a:srgbClr val="000000"/>
                </a:solidFill>
                <a:cs typeface="Times New Roman" panose="02020603050405020304" pitchFamily="18" charset="0"/>
              </a:rPr>
              <a:t>3</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cs typeface="Times New Roman" panose="02020603050405020304" pitchFamily="18" charset="0"/>
              </a:rPr>
              <a:t>粒子在磁场</a:t>
            </a:r>
            <a:r>
              <a:rPr lang="en-US" altLang="zh-CN" sz="2400" i="1" dirty="0">
                <a:solidFill>
                  <a:srgbClr val="000000"/>
                </a:solidFill>
                <a:cs typeface="Times New Roman" panose="02020603050405020304" pitchFamily="18" charset="0"/>
              </a:rPr>
              <a:t>B</a:t>
            </a:r>
            <a:r>
              <a:rPr lang="en-US" altLang="zh-CN" sz="2400" baseline="-250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中做匀速圆周运动的半径</a:t>
            </a:r>
            <a:r>
              <a:rPr lang="en-US" altLang="zh-CN" sz="2400" i="1" dirty="0">
                <a:solidFill>
                  <a:srgbClr val="000000"/>
                </a:solidFill>
                <a:cs typeface="Times New Roman" panose="02020603050405020304" pitchFamily="18" charset="0"/>
              </a:rPr>
              <a:t>R</a:t>
            </a:r>
            <a:r>
              <a:rPr lang="en-US" altLang="zh-CN" sz="2400" dirty="0">
                <a:solidFill>
                  <a:srgbClr val="000000"/>
                </a:solidFill>
                <a:latin typeface="宋体" panose="02010600030101010101" pitchFamily="2" charset="-122"/>
                <a:cs typeface="Times New Roman" panose="02020603050405020304" pitchFamily="18" charset="0"/>
              </a:rPr>
              <a:t>.</a:t>
            </a:r>
            <a:endParaRPr lang="en-US" altLang="zh-CN" sz="2400" dirty="0">
              <a:solidFill>
                <a:srgbClr val="000000"/>
              </a:solidFill>
              <a:latin typeface="宋体" panose="02010600030101010101" pitchFamily="2" charset="-122"/>
              <a:cs typeface="Times New Roman" panose="02020603050405020304" pitchFamily="18" charset="0"/>
            </a:endParaRPr>
          </a:p>
        </p:txBody>
      </p:sp>
      <p:pic>
        <p:nvPicPr>
          <p:cNvPr id="11" name="24解析.eps" descr="id:2147490768;FounderCES"/>
          <p:cNvPicPr/>
          <p:nvPr/>
        </p:nvPicPr>
        <p:blipFill>
          <a:blip r:embed="rId4"/>
          <a:stretch>
            <a:fillRect/>
          </a:stretch>
        </p:blipFill>
        <p:spPr>
          <a:xfrm>
            <a:off x="406574" y="4897441"/>
            <a:ext cx="842980" cy="300958"/>
          </a:xfrm>
          <a:prstGeom prst="rect">
            <a:avLst/>
          </a:prstGeom>
        </p:spPr>
      </p:pic>
      <mc:AlternateContent xmlns:mc="http://schemas.openxmlformats.org/markup-compatibility/2006">
        <mc:Choice xmlns:a14="http://schemas.microsoft.com/office/drawing/2010/main" Requires="a14">
          <p:sp>
            <p:nvSpPr>
              <p:cNvPr id="13" name="内容占位符 1"/>
              <p:cNvSpPr txBox="1"/>
              <p:nvPr/>
            </p:nvSpPr>
            <p:spPr bwMode="auto">
              <a:xfrm>
                <a:off x="334566" y="4455966"/>
                <a:ext cx="11521280" cy="2100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粒子受洛伦兹力作用而做匀速圆周运动</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解得半径</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den>
                        </m:f>
                      </m:e>
                    </m:rad>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13" name="内容占位符 1"/>
              <p:cNvSpPr txBox="1">
                <a:spLocks noRot="1" noChangeAspect="1" noMove="1" noResize="1" noEditPoints="1" noAdjustHandles="1" noChangeArrowheads="1" noChangeShapeType="1" noTextEdit="1"/>
              </p:cNvSpPr>
              <p:nvPr/>
            </p:nvSpPr>
            <p:spPr bwMode="auto">
              <a:xfrm>
                <a:off x="334566" y="4455966"/>
                <a:ext cx="11521280" cy="2100127"/>
              </a:xfrm>
              <a:prstGeom prst="rect">
                <a:avLst/>
              </a:prstGeom>
              <a:blipFill rotWithShape="1">
                <a:blip r:embed="rId5"/>
                <a:stretch>
                  <a:fillRect l="-5" t="-8" r="3" b="17"/>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1"/>
          <a:stretch>
            <a:fillRect/>
          </a:stretch>
        </p:blipFill>
        <p:spPr>
          <a:xfrm>
            <a:off x="452918" y="917976"/>
            <a:ext cx="961768" cy="337793"/>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730637"/>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理解</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回旋加速器的原理</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交流电压的周期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带电粒子做匀速圆周运动的周期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，与速率、半径均无关，运动相等的时间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半个周期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后进入电场，为了保证带电粒子每次经过狭缝时都被加速，需在狭缝两侧加上跟带电粒子在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形盒中运动周期相同的交流电压，所以交流电压的周期也与粒子的速率、半径无关，由带电粒子的比荷和磁场的磁感应强度决定</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730637"/>
              </a:xfrm>
              <a:blipFill rotWithShape="1">
                <a:blip r:embed="rId2"/>
                <a:stretch>
                  <a:fillRect l="-2" t="-17" r="1"/>
                </a:stretch>
              </a:blipFill>
            </p:spPr>
            <p:txBody>
              <a:bodyPr/>
              <a:lstStyle/>
              <a:p>
                <a:r>
                  <a:rPr lang="zh-CN" altLang="en-US">
                    <a:noFill/>
                  </a:rPr>
                  <a:t> </a:t>
                </a:r>
              </a:p>
            </p:txBody>
          </p:sp>
        </mc:Fallback>
      </mc:AlternateContent>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5672490" y="4318449"/>
            <a:ext cx="989449"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3" name="矩形 2"/>
          <p:cNvSpPr/>
          <p:nvPr/>
        </p:nvSpPr>
        <p:spPr bwMode="auto">
          <a:xfrm>
            <a:off x="3530911" y="2348880"/>
            <a:ext cx="1628191"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77778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带电粒子的最终能量</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𝒎𝒗</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知，当带电粒子的运动半径最大时，其速度也最大，若</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，则带电粒子的最终动能</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可见，要提高带电粒子的最终动能，应尽可能地增大磁感应强度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形盒的半径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粒子被加速的次数</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粒子在回旋加速器中被加速的次数</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𝑬</m:t>
                            </m:r>
                          </m:e>
                          <m:sub>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𝐤𝐦</m:t>
                            </m:r>
                          </m:sub>
                        </m:sSub>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是加速电压的大小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，一个周期加速两次</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777783"/>
              </a:xfrm>
              <a:blipFill rotWithShape="1">
                <a:blip r:embed="rId1"/>
                <a:stretch>
                  <a:fillRect l="-2" t="-13" r="1" b="1"/>
                </a:stretch>
              </a:blipFill>
            </p:spPr>
            <p:txBody>
              <a:bodyPr/>
              <a:lstStyle/>
              <a:p>
                <a:r>
                  <a:rPr lang="zh-CN" altLang="en-US">
                    <a:noFill/>
                  </a:rPr>
                  <a:t> </a:t>
                </a:r>
              </a:p>
            </p:txBody>
          </p:sp>
        </mc:Fallback>
      </mc:AlternateContent>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7876744" y="1556792"/>
            <a:ext cx="1674846"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99898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粒子在回旋加速器中运动的时间</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在电场中运动的时间为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，在磁场中运动的时间为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是粒子被加速次数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，总时间为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Cambria Math" panose="02040503050406030204" pitchFamily="18" charset="0"/>
                    <a:ea typeface="宋体" panose="02010600030101010101" pitchFamily="2" charset="-122"/>
                    <a:cs typeface="Cambria Math" panose="020405030504060302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，一般认为在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形盒内的时间近似等于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998980"/>
              </a:xfrm>
              <a:blipFill rotWithShape="1">
                <a:blip r:embed="rId1"/>
                <a:stretch>
                  <a:fillRect l="-2" t="-32" r="1" b="32"/>
                </a:stretch>
              </a:blipFill>
            </p:spPr>
            <p:txBody>
              <a:bodyPr/>
              <a:lstStyle/>
              <a:p>
                <a:r>
                  <a:rPr lang="zh-CN" altLang="en-US">
                    <a:noFill/>
                  </a:rPr>
                  <a:t> </a:t>
                </a:r>
              </a:p>
            </p:txBody>
          </p:sp>
        </mc:Fallback>
      </mc:AlternateContent>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63011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如图所示为回旋加速器示意图，置于真空中的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形金属盒半径为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的匀强磁场方向与盒面垂直，交流加速电压大小恒为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若用此装置对氘核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加速，所加交变电流的频率为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加速过程中不考虑相对论效应和重力的影响，下列说法正确的是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所加的交变电流的周期与氘核在磁场中运动的周期要相等</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仅减小加速电压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氘核</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加速次数增多</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粒子获得的最大动能与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形盒的半径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若用该加速器加速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需要把交变电流的频率调整为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630114"/>
              </a:xfrm>
              <a:blipFill rotWithShape="1">
                <a:blip r:embed="rId1"/>
                <a:stretch>
                  <a:fillRect l="-2" t="-14" r="1" b="7"/>
                </a:stretch>
              </a:blipFill>
            </p:spPr>
            <p:txBody>
              <a:bodyPr/>
              <a:lstStyle/>
              <a:p>
                <a:r>
                  <a:rPr lang="zh-CN" altLang="en-US">
                    <a:noFill/>
                  </a:rPr>
                  <a:t> </a:t>
                </a:r>
              </a:p>
            </p:txBody>
          </p:sp>
        </mc:Fallback>
      </mc:AlternateContent>
      <p:pic>
        <p:nvPicPr>
          <p:cNvPr id="3" name="24典例2.eps" descr="id:2147489984;FounderCES"/>
          <p:cNvPicPr/>
          <p:nvPr/>
        </p:nvPicPr>
        <p:blipFill>
          <a:blip r:embed="rId2"/>
          <a:stretch>
            <a:fillRect/>
          </a:stretch>
        </p:blipFill>
        <p:spPr>
          <a:xfrm>
            <a:off x="449985" y="927382"/>
            <a:ext cx="1032891" cy="333149"/>
          </a:xfrm>
          <a:prstGeom prst="rect">
            <a:avLst/>
          </a:prstGeom>
        </p:spPr>
      </p:pic>
      <p:pic>
        <p:nvPicPr>
          <p:cNvPr id="4" name="24答案.eps" descr="id:2147489956;FounderCES"/>
          <p:cNvPicPr/>
          <p:nvPr/>
        </p:nvPicPr>
        <p:blipFill>
          <a:blip r:embed="rId3"/>
          <a:stretch>
            <a:fillRect/>
          </a:stretch>
        </p:blipFill>
        <p:spPr>
          <a:xfrm>
            <a:off x="478530" y="5445561"/>
            <a:ext cx="826824" cy="295189"/>
          </a:xfrm>
          <a:prstGeom prst="rect">
            <a:avLst/>
          </a:prstGeom>
        </p:spPr>
      </p:pic>
      <p:sp>
        <p:nvSpPr>
          <p:cNvPr id="5" name="矩形 4"/>
          <p:cNvSpPr/>
          <p:nvPr/>
        </p:nvSpPr>
        <p:spPr>
          <a:xfrm>
            <a:off x="1534446" y="5343599"/>
            <a:ext cx="612668" cy="461665"/>
          </a:xfrm>
          <a:prstGeom prst="rect">
            <a:avLst/>
          </a:prstGeom>
        </p:spPr>
        <p:txBody>
          <a:bodyPr wrap="none">
            <a:spAutoFit/>
          </a:bodyPr>
          <a:lstStyle/>
          <a:p>
            <a:r>
              <a:rPr lang="en-US" altLang="zh-CN" sz="2400" dirty="0">
                <a:solidFill>
                  <a:srgbClr val="000000"/>
                </a:solidFill>
              </a:rPr>
              <a:t>AB</a:t>
            </a:r>
            <a:endParaRPr lang="zh-CN" altLang="en-US" sz="2400" dirty="0"/>
          </a:p>
        </p:txBody>
      </p:sp>
      <p:pic>
        <p:nvPicPr>
          <p:cNvPr id="6" name="ca485.jpg" descr="id:2147490796;FounderCES"/>
          <p:cNvPicPr/>
          <p:nvPr/>
        </p:nvPicPr>
        <p:blipFill>
          <a:blip r:embed="rId4"/>
          <a:stretch>
            <a:fillRect/>
          </a:stretch>
        </p:blipFill>
        <p:spPr>
          <a:xfrm>
            <a:off x="9335566" y="2780928"/>
            <a:ext cx="2160240" cy="19476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954946"/>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为了</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保证氘核每次经过狭缝时均被加速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所加的交变电流的周期与氘核在磁场中运动的周期要相等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当粒子在磁场运动的轨迹半径等于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形金属盒半径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m:rPr>
                                <m:nor/>
                              </m:rPr>
                              <a:rPr lang="zh-CN" altLang="en-US" sz="2800" b="1" dirty="0">
                                <a:solidFill>
                                  <a:srgbClr val="FF0000"/>
                                </a:solidFill>
                                <a:latin typeface="Times New Roman" panose="02020603050405020304" pitchFamily="18" charset="0"/>
                                <a:ea typeface="宋体" panose="02010600030101010101" pitchFamily="2" charset="-122"/>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粒子在电场中加速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根据动能定理可得</a:t>
                </a:r>
                <a:r>
                  <a:rPr lang="en-US" altLang="zh-CN" b="1" i="1" u="wavy" dirty="0" err="1">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nqU</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𝒎</m:t>
                        </m:r>
                      </m:sub>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14:m>
                  <m:oMath xmlns:m="http://schemas.openxmlformats.org/officeDocument/2006/math">
                    <m:f>
                      <m:f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𝒒</m:t>
                        </m:r>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𝒎𝑼</m:t>
                        </m:r>
                      </m:den>
                    </m:f>
                  </m:oMath>
                </a14:m>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可知仅</a:t>
                </a: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减小</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加速电压</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氘核</a:t>
                </a:r>
                <a14:m>
                  <m:oMath xmlns:m="http://schemas.openxmlformats.org/officeDocument/2006/math">
                    <m:sSubSup>
                      <m:sSub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加速次数增多</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获得的最大动能与</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盒的半径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954946"/>
              </a:xfrm>
              <a:blipFill rotWithShape="1">
                <a:blip r:embed="rId1"/>
                <a:stretch>
                  <a:fillRect l="-2" t="-13" r="1" b="1"/>
                </a:stretch>
              </a:blipFill>
            </p:spPr>
            <p:txBody>
              <a:bodyPr/>
              <a:lstStyle/>
              <a:p>
                <a:r>
                  <a:rPr lang="zh-CN" altLang="en-US">
                    <a:noFill/>
                  </a:rPr>
                  <a:t> </a:t>
                </a:r>
              </a:p>
            </p:txBody>
          </p:sp>
        </mc:Fallback>
      </mc:AlternateContent>
      <p:pic>
        <p:nvPicPr>
          <p:cNvPr id="4" name="24解析.eps" descr="id:2147489949;FounderCES"/>
          <p:cNvPicPr/>
          <p:nvPr/>
        </p:nvPicPr>
        <p:blipFill>
          <a:blip r:embed="rId2"/>
          <a:stretch>
            <a:fillRect/>
          </a:stretch>
        </p:blipFill>
        <p:spPr>
          <a:xfrm>
            <a:off x="497192" y="936713"/>
            <a:ext cx="826824" cy="295189"/>
          </a:xfrm>
          <a:prstGeom prst="rect">
            <a:avLst/>
          </a:prstGeom>
        </p:spPr>
      </p:pic>
      <p:sp>
        <p:nvSpPr>
          <p:cNvPr id="5" name="矩形 4"/>
          <p:cNvSpPr/>
          <p:nvPr/>
        </p:nvSpPr>
        <p:spPr>
          <a:xfrm>
            <a:off x="982638" y="4453704"/>
            <a:ext cx="7632848" cy="646331"/>
          </a:xfrm>
          <a:prstGeom prst="rect">
            <a:avLst/>
          </a:prstGeom>
        </p:spPr>
        <p:txBody>
          <a:bodyPr wrap="square">
            <a:spAutoFit/>
          </a:bodyPr>
          <a:lstStyle/>
          <a:p>
            <a:pPr algn="just">
              <a:lnSpc>
                <a:spcPct val="150000"/>
              </a:lnSpc>
              <a:spcAft>
                <a:spcPts val="0"/>
              </a:spcAft>
            </a:pPr>
            <a:r>
              <a:rPr lang="zh-CN" altLang="zh-CN" sz="2400" dirty="0">
                <a:solidFill>
                  <a:srgbClr val="00AEEF"/>
                </a:solidFill>
                <a:ea typeface="楷体" panose="02010609060101010101" pitchFamily="49" charset="-122"/>
                <a:cs typeface="Times New Roman" panose="02020603050405020304" pitchFamily="18" charset="0"/>
              </a:rPr>
              <a:t>对同种粒子</a:t>
            </a:r>
            <a:r>
              <a:rPr lang="zh-CN"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加速的次数</a:t>
            </a:r>
            <a:r>
              <a:rPr lang="en-US" altLang="zh-CN" sz="2400" i="1" dirty="0">
                <a:solidFill>
                  <a:srgbClr val="00AEEF"/>
                </a:solidFill>
                <a:cs typeface="Times New Roman" panose="02020603050405020304" pitchFamily="18" charset="0"/>
              </a:rPr>
              <a:t>n</a:t>
            </a:r>
            <a:r>
              <a:rPr lang="zh-CN" altLang="zh-CN" sz="2400" dirty="0">
                <a:solidFill>
                  <a:srgbClr val="00AEEF"/>
                </a:solidFill>
                <a:ea typeface="楷体" panose="02010609060101010101" pitchFamily="49" charset="-122"/>
                <a:cs typeface="Times New Roman" panose="02020603050405020304" pitchFamily="18" charset="0"/>
              </a:rPr>
              <a:t>与加速电压</a:t>
            </a:r>
            <a:r>
              <a:rPr lang="en-US" altLang="zh-CN" sz="2400" i="1" dirty="0">
                <a:solidFill>
                  <a:srgbClr val="00AEEF"/>
                </a:solidFill>
                <a:cs typeface="Times New Roman" panose="02020603050405020304" pitchFamily="18" charset="0"/>
              </a:rPr>
              <a:t>U</a:t>
            </a:r>
            <a:r>
              <a:rPr lang="zh-CN" altLang="zh-CN" sz="2400" dirty="0">
                <a:solidFill>
                  <a:srgbClr val="00AEEF"/>
                </a:solidFill>
                <a:ea typeface="楷体" panose="02010609060101010101" pitchFamily="49" charset="-122"/>
                <a:cs typeface="Times New Roman" panose="02020603050405020304" pitchFamily="18" charset="0"/>
              </a:rPr>
              <a:t>的乘积为定值</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p:pic>
        <p:nvPicPr>
          <p:cNvPr id="6" name="箭头右下.eps" descr="id:2147490810;FounderCES"/>
          <p:cNvPicPr/>
          <p:nvPr/>
        </p:nvPicPr>
        <p:blipFill>
          <a:blip r:embed="rId3"/>
          <a:stretch>
            <a:fillRect/>
          </a:stretch>
        </p:blipFill>
        <p:spPr>
          <a:xfrm rot="199151">
            <a:off x="477382" y="4504939"/>
            <a:ext cx="514915" cy="406408"/>
          </a:xfrm>
          <a:prstGeom prst="rect">
            <a:avLst/>
          </a:prstGeom>
        </p:spPr>
      </p:pic>
      <p:pic>
        <p:nvPicPr>
          <p:cNvPr id="7" name="ca485.jpg" descr="id:2147490796;FounderCES"/>
          <p:cNvPicPr/>
          <p:nvPr/>
        </p:nvPicPr>
        <p:blipFill>
          <a:blip r:embed="rId4">
            <a:clrChange>
              <a:clrFrom>
                <a:srgbClr val="FFFFFE"/>
              </a:clrFrom>
              <a:clrTo>
                <a:srgbClr val="FFFFFE">
                  <a:alpha val="0"/>
                </a:srgbClr>
              </a:clrTo>
            </a:clrChange>
          </a:blip>
          <a:stretch>
            <a:fillRect/>
          </a:stretch>
        </p:blipFill>
        <p:spPr>
          <a:xfrm>
            <a:off x="8246220" y="4553040"/>
            <a:ext cx="1982100" cy="1787027"/>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998752"/>
              </a:xfrm>
            </p:spPr>
            <p:txBody>
              <a:bodyPr/>
              <a:lstStyle/>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回旋加速器交流电源的频率应等于带电粒子在磁场中做匀速圆周运动的频率</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由粒子在磁场中做圆周运动的周期</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若用该加速器加速</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粒子</a:t>
                </a:r>
                <a14:m>
                  <m:oMath xmlns:m="http://schemas.openxmlformats.org/officeDocument/2006/math">
                    <m:sSubSup>
                      <m:sSubSupPr>
                        <m:ctrlPr>
                          <a:rPr lang="zh-CN" altLang="zh-CN" b="1" i="1" u="wavy">
                            <a:solidFill>
                              <a:srgbClr val="000000"/>
                            </a:solidFill>
                            <a:uFill>
                              <a:solidFill>
                                <a:srgbClr val="00AEEF"/>
                              </a:solidFill>
                            </a:u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u="wavy">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u="wavy">
                            <a:solidFill>
                              <a:srgbClr val="000000"/>
                            </a:solidFill>
                            <a:uFill>
                              <a:solidFill>
                                <a:srgbClr val="00AEEF"/>
                              </a:solidFill>
                            </a:u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u="wavy" dirty="0">
                    <a:solidFill>
                      <a:srgbClr val="000000"/>
                    </a:solidFill>
                    <a:uFill>
                      <a:solidFill>
                        <a:srgbClr val="00AEEF"/>
                      </a:solidFill>
                    </a:u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不</a:t>
                </a: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需要</a:t>
                </a:r>
                <a:endParaRPr lang="en-US"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u="wavy" dirty="0" smtClean="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调整</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交变电流的频率</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998752"/>
              </a:xfrm>
              <a:blipFill rotWithShape="1">
                <a:blip r:embed="rId1"/>
                <a:stretch>
                  <a:fillRect l="-2" t="-32" r="1" b="20"/>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矩形 3"/>
              <p:cNvSpPr/>
              <p:nvPr/>
            </p:nvSpPr>
            <p:spPr>
              <a:xfrm>
                <a:off x="882637" y="2852936"/>
                <a:ext cx="10757185" cy="682110"/>
              </a:xfrm>
              <a:prstGeom prst="rect">
                <a:avLst/>
              </a:prstGeom>
            </p:spPr>
            <p:txBody>
              <a:bodyPr wrap="square">
                <a:spAutoFit/>
              </a:bodyPr>
              <a:lstStyle/>
              <a:p>
                <a:pPr algn="just">
                  <a:lnSpc>
                    <a:spcPct val="150000"/>
                  </a:lnSpc>
                  <a:spcAft>
                    <a:spcPts val="0"/>
                  </a:spcAft>
                </a:pPr>
                <a:r>
                  <a:rPr lang="zh-CN" altLang="zh-CN" sz="2400" dirty="0">
                    <a:solidFill>
                      <a:srgbClr val="00AEEF"/>
                    </a:solidFill>
                    <a:ea typeface="楷体" panose="02010609060101010101" pitchFamily="49" charset="-122"/>
                    <a:cs typeface="Times New Roman" panose="02020603050405020304" pitchFamily="18" charset="0"/>
                  </a:rPr>
                  <a:t>原因是氘核</a:t>
                </a:r>
                <a14:m>
                  <m:oMath xmlns:m="http://schemas.openxmlformats.org/officeDocument/2006/math">
                    <m:sSubSup>
                      <m:sSubSupPr>
                        <m:ctrlPr>
                          <a:rPr lang="zh-CN" altLang="zh-CN" sz="2400"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400">
                            <a:solidFill>
                              <a:srgbClr val="00AEEF"/>
                            </a:solidFill>
                            <a:latin typeface="宋体" panose="02010600030101010101" pitchFamily="2" charset="-122"/>
                            <a:cs typeface="Times New Roman" panose="02020603050405020304" pitchFamily="18" charset="0"/>
                          </a:rPr>
                          <m:t>(</m:t>
                        </m:r>
                      </m:e>
                      <m:sub>
                        <m:r>
                          <a:rPr lang="en-US" altLang="zh-CN" sz="2400" i="1">
                            <a:solidFill>
                              <a:srgbClr val="00AEEF"/>
                            </a:solidFill>
                            <a:latin typeface="Cambria Math" panose="02040503050406030204" pitchFamily="18" charset="0"/>
                            <a:cs typeface="Times New Roman" panose="02020603050405020304" pitchFamily="18" charset="0"/>
                          </a:rPr>
                          <m:t>𝟏</m:t>
                        </m:r>
                      </m:sub>
                      <m:sup>
                        <m:r>
                          <a:rPr lang="en-US" altLang="zh-CN" sz="2400" i="1">
                            <a:solidFill>
                              <a:srgbClr val="00AEEF"/>
                            </a:solidFill>
                            <a:latin typeface="Cambria Math" panose="02040503050406030204" pitchFamily="18" charset="0"/>
                            <a:cs typeface="Times New Roman" panose="02020603050405020304" pitchFamily="18" charset="0"/>
                          </a:rPr>
                          <m:t>𝟐</m:t>
                        </m:r>
                      </m:sup>
                    </m:sSubSup>
                  </m:oMath>
                </a14:m>
                <a:r>
                  <a:rPr lang="en-US" altLang="zh-CN" sz="2400" dirty="0">
                    <a:solidFill>
                      <a:srgbClr val="00AEEF"/>
                    </a:solidFill>
                    <a:cs typeface="Times New Roman" panose="02020603050405020304" pitchFamily="18" charset="0"/>
                  </a:rPr>
                  <a:t>H</a:t>
                </a:r>
                <a:r>
                  <a:rPr lang="en-US" altLang="zh-CN" sz="2400" dirty="0">
                    <a:solidFill>
                      <a:srgbClr val="00AEEF"/>
                    </a:solidFill>
                    <a:latin typeface="宋体" panose="02010600030101010101" pitchFamily="2" charset="-122"/>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和</a:t>
                </a:r>
                <a:r>
                  <a:rPr lang="en-US" altLang="zh-CN" sz="2400" i="1" dirty="0">
                    <a:solidFill>
                      <a:srgbClr val="00AEEF"/>
                    </a:solidFill>
                    <a:cs typeface="Times New Roman" panose="02020603050405020304" pitchFamily="18" charset="0"/>
                  </a:rPr>
                  <a:t>α</a:t>
                </a:r>
                <a:r>
                  <a:rPr lang="zh-CN" altLang="zh-CN" sz="2400" dirty="0">
                    <a:solidFill>
                      <a:srgbClr val="00AEEF"/>
                    </a:solidFill>
                    <a:ea typeface="楷体" panose="02010609060101010101" pitchFamily="49" charset="-122"/>
                    <a:cs typeface="Times New Roman" panose="02020603050405020304" pitchFamily="18" charset="0"/>
                  </a:rPr>
                  <a:t>粒子比荷相同</a:t>
                </a:r>
                <a:r>
                  <a:rPr lang="zh-CN"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在同一磁场中做匀速圆周运动的频率相同</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882637" y="2852936"/>
                <a:ext cx="10757185" cy="682110"/>
              </a:xfrm>
              <a:prstGeom prst="rect">
                <a:avLst/>
              </a:prstGeom>
              <a:blipFill rotWithShape="1">
                <a:blip r:embed="rId2"/>
                <a:stretch>
                  <a:fillRect l="-6" t="-76" r="3"/>
                </a:stretch>
              </a:blipFill>
            </p:spPr>
            <p:txBody>
              <a:bodyPr/>
              <a:lstStyle/>
              <a:p>
                <a:r>
                  <a:rPr lang="zh-CN" altLang="en-US">
                    <a:noFill/>
                  </a:rPr>
                  <a:t> </a:t>
                </a:r>
              </a:p>
            </p:txBody>
          </p:sp>
        </mc:Fallback>
      </mc:AlternateContent>
      <p:pic>
        <p:nvPicPr>
          <p:cNvPr id="5" name="箭头右下.eps" descr="id:2147490810;FounderCES"/>
          <p:cNvPicPr/>
          <p:nvPr/>
        </p:nvPicPr>
        <p:blipFill>
          <a:blip r:embed="rId3"/>
          <a:stretch>
            <a:fillRect/>
          </a:stretch>
        </p:blipFill>
        <p:spPr>
          <a:xfrm rot="997594">
            <a:off x="452591" y="2829003"/>
            <a:ext cx="514915" cy="406408"/>
          </a:xfrm>
          <a:prstGeom prst="rect">
            <a:avLst/>
          </a:prstGeom>
        </p:spPr>
      </p:pic>
      <p:pic>
        <p:nvPicPr>
          <p:cNvPr id="6" name="ca485.jpg" descr="id:2147490796;FounderCES"/>
          <p:cNvPicPr/>
          <p:nvPr/>
        </p:nvPicPr>
        <p:blipFill>
          <a:blip r:embed="rId4">
            <a:clrChange>
              <a:clrFrom>
                <a:srgbClr val="FFFFFE"/>
              </a:clrFrom>
              <a:clrTo>
                <a:srgbClr val="FFFFFE">
                  <a:alpha val="0"/>
                </a:srgbClr>
              </a:clrTo>
            </a:clrChange>
          </a:blip>
          <a:stretch>
            <a:fillRect/>
          </a:stretch>
        </p:blipFill>
        <p:spPr>
          <a:xfrm>
            <a:off x="5112728" y="3789040"/>
            <a:ext cx="1982100" cy="1787027"/>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7535366" y="2938419"/>
            <a:ext cx="864095" cy="552141"/>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546647"/>
              </a:xfrm>
            </p:spPr>
            <p:txBody>
              <a:bodyPr/>
              <a:lstStyle/>
              <a:p>
                <a:pPr hangingPunct="0">
                  <a:spcAft>
                    <a:spcPts val="0"/>
                  </a:spcAft>
                </a:pPr>
                <a:r>
                  <a:rPr lang="en-US"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2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sz="22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在磁场中运动的其他实例</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速度选择器</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如图所示，粒子经加速电场得到一定的速度</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，之后进入</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正交</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电场和磁场，受到的静电力与洛伦兹力方向相反，不计粒子重力</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若使</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粒子沿直线从右边孔中射出去，则有</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，解得</a:t>
                </a:r>
                <a:r>
                  <a:rPr lang="en-US" altLang="zh-CN" sz="2200"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sz="2200"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den>
                    </m:f>
                  </m:oMath>
                </a14:m>
                <a:r>
                  <a:rPr lang="en-US" altLang="zh-CN" sz="2200"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，粒子做直线运动，与粒子的电荷量、电性、质量无关</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，静电力大于洛伦兹力，粒子向静电力方向偏移，静电力做正功，粒子动能增加</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，洛伦兹力大于静电力，粒子向洛伦兹力方向偏移，静电力做负功，粒子</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动能</a:t>
                </a:r>
                <a:endPar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减少</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546647"/>
              </a:xfrm>
              <a:blipFill rotWithShape="1">
                <a:blip r:embed="rId1"/>
                <a:stretch>
                  <a:fillRect l="-2" t="-11" r="1" b="10"/>
                </a:stretch>
              </a:blipFill>
            </p:spPr>
            <p:txBody>
              <a:bodyPr/>
              <a:lstStyle/>
              <a:p>
                <a:r>
                  <a:rPr lang="zh-CN" altLang="en-US">
                    <a:noFill/>
                  </a:rPr>
                  <a:t> </a:t>
                </a:r>
              </a:p>
            </p:txBody>
          </p:sp>
        </mc:Fallback>
      </mc:AlternateContent>
      <p:pic>
        <p:nvPicPr>
          <p:cNvPr id="3" name="要点3.eps" descr="id:2147490033;FounderCES"/>
          <p:cNvPicPr/>
          <p:nvPr/>
        </p:nvPicPr>
        <p:blipFill>
          <a:blip r:embed="rId2"/>
          <a:stretch>
            <a:fillRect/>
          </a:stretch>
        </p:blipFill>
        <p:spPr>
          <a:xfrm>
            <a:off x="478582" y="908720"/>
            <a:ext cx="980430" cy="344346"/>
          </a:xfrm>
          <a:prstGeom prst="rect">
            <a:avLst/>
          </a:prstGeom>
        </p:spPr>
      </p:pic>
      <p:pic>
        <p:nvPicPr>
          <p:cNvPr id="4" name="za338.jpg" descr="id:2147490838;FounderCES"/>
          <p:cNvPicPr/>
          <p:nvPr/>
        </p:nvPicPr>
        <p:blipFill>
          <a:blip r:embed="rId3"/>
          <a:stretch>
            <a:fillRect/>
          </a:stretch>
        </p:blipFill>
        <p:spPr>
          <a:xfrm>
            <a:off x="9407574" y="1916832"/>
            <a:ext cx="2016224" cy="1474450"/>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592522"/>
          </a:xfrm>
        </p:spPr>
        <p:txBody>
          <a:bodyPr/>
          <a:lstStyle/>
          <a:p>
            <a:pPr hangingPunct="0">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1897</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年，汤姆孙设计了如图甲所示的装置，测定了电子的比荷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真空玻璃管内，阴极</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发出的电子被电场加速后，形成一细束电子流，以一定速度平行于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两极板进入板间区域，板长为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，两极板间距为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两极板间无电压，电子将沿直线打在荧光屏上的中点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；若在两极板间加电压</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，则离开极板区域的电子将打在荧光屏上的点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；保持</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两极板间电压不变，再在两极板间施加一个方向垂直于纸面向内、磁感应强度为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的匀强磁场，电子打在荧光屏上的点又回到点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不计电子的重力和电子间的相互作用</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求电子刚进入</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两极板时的速度大小</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3.eps" descr="id:2147490040;FounderCES"/>
          <p:cNvPicPr/>
          <p:nvPr/>
        </p:nvPicPr>
        <p:blipFill>
          <a:blip r:embed="rId1"/>
          <a:stretch>
            <a:fillRect/>
          </a:stretch>
        </p:blipFill>
        <p:spPr>
          <a:xfrm>
            <a:off x="478582" y="930607"/>
            <a:ext cx="936104" cy="301931"/>
          </a:xfrm>
          <a:prstGeom prst="rect">
            <a:avLst/>
          </a:prstGeom>
        </p:spPr>
      </p:pic>
      <p:pic>
        <p:nvPicPr>
          <p:cNvPr id="5" name="24答案.eps" descr="id:2147489956;FounderCES"/>
          <p:cNvPicPr/>
          <p:nvPr/>
        </p:nvPicPr>
        <p:blipFill>
          <a:blip r:embed="rId2"/>
          <a:stretch>
            <a:fillRect/>
          </a:stretch>
        </p:blipFill>
        <p:spPr>
          <a:xfrm>
            <a:off x="497192" y="5675883"/>
            <a:ext cx="826824" cy="295189"/>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485934" y="5301208"/>
                <a:ext cx="646331" cy="823431"/>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chemeClr val="tx1">
                                <a:lumMod val="95000"/>
                                <a:lumOff val="5000"/>
                              </a:schemeClr>
                            </a:solidFill>
                            <a:latin typeface="Cambria Math" panose="02040503050406030204" pitchFamily="18" charset="0"/>
                            <a:ea typeface="Cambria Math" panose="02040503050406030204" pitchFamily="18" charset="0"/>
                          </a:rPr>
                        </m:ctrlPr>
                      </m:fPr>
                      <m:num>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𝑼</m:t>
                        </m:r>
                      </m:num>
                      <m:den>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𝒅𝑩</m:t>
                        </m:r>
                      </m:den>
                    </m:f>
                  </m:oMath>
                </a14:m>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 </a:t>
                </a:r>
                <a:endParaRPr lang="zh-CN" altLang="zh-CN" sz="1050" dirty="0">
                  <a:solidFill>
                    <a:schemeClr val="tx1">
                      <a:lumMod val="95000"/>
                      <a:lumOff val="5000"/>
                    </a:schemeClr>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485934" y="5301208"/>
                <a:ext cx="646331" cy="823431"/>
              </a:xfrm>
              <a:prstGeom prst="rect">
                <a:avLst/>
              </a:prstGeom>
              <a:blipFill rotWithShape="1">
                <a:blip r:embed="rId3"/>
                <a:stretch>
                  <a:fillRect l="-5" t="-28" r="-14354" b="-532"/>
                </a:stretch>
              </a:blipFill>
            </p:spPr>
            <p:txBody>
              <a:bodyPr/>
              <a:lstStyle/>
              <a:p>
                <a:r>
                  <a:rPr lang="zh-CN" altLang="en-US">
                    <a:noFill/>
                  </a:rPr>
                  <a:t> </a:t>
                </a:r>
              </a:p>
            </p:txBody>
          </p:sp>
        </mc:Fallback>
      </mc:AlternateContent>
      <p:pic>
        <p:nvPicPr>
          <p:cNvPr id="4" name="图片 3"/>
          <p:cNvPicPr>
            <a:picLocks noChangeAspect="1"/>
          </p:cNvPicPr>
          <p:nvPr/>
        </p:nvPicPr>
        <p:blipFill>
          <a:blip r:embed="rId4"/>
          <a:stretch>
            <a:fillRect/>
          </a:stretch>
        </p:blipFill>
        <p:spPr>
          <a:xfrm>
            <a:off x="3790950" y="4345624"/>
            <a:ext cx="4218198" cy="1564105"/>
          </a:xfrm>
          <a:prstGeom prst="rect">
            <a:avLst/>
          </a:prstGeom>
        </p:spPr>
      </p:pic>
      <p:sp>
        <p:nvSpPr>
          <p:cNvPr id="9" name="矩形 8"/>
          <p:cNvSpPr/>
          <p:nvPr/>
        </p:nvSpPr>
        <p:spPr>
          <a:xfrm>
            <a:off x="5865445" y="5879013"/>
            <a:ext cx="837686" cy="646331"/>
          </a:xfrm>
          <a:prstGeom prst="rect">
            <a:avLst/>
          </a:prstGeom>
        </p:spPr>
        <p:txBody>
          <a:bodyPr wrap="squar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949;FounderCES"/>
          <p:cNvPicPr/>
          <p:nvPr/>
        </p:nvPicPr>
        <p:blipFill>
          <a:blip r:embed="rId1"/>
          <a:stretch>
            <a:fillRect/>
          </a:stretch>
        </p:blipFill>
        <p:spPr>
          <a:xfrm>
            <a:off x="497192" y="946044"/>
            <a:ext cx="826824" cy="295189"/>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34937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在两极板间加电压为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两极板间为匀强电场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则电场强度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再加垂直于纸面向内、磁感应强度为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的匀强磁场时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间做匀速</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直线</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𝒅𝑩</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349378"/>
              </a:xfrm>
              <a:blipFill rotWithShape="1">
                <a:blip r:embed="rId2"/>
                <a:stretch>
                  <a:fillRect l="-2" t="-19" r="1" b="11"/>
                </a:stretch>
              </a:blipFill>
            </p:spPr>
            <p:txBody>
              <a:bodyPr/>
              <a:lstStyle/>
              <a:p>
                <a:r>
                  <a:rPr lang="zh-CN" altLang="en-US">
                    <a:noFill/>
                  </a:rPr>
                  <a:t> </a:t>
                </a:r>
              </a:p>
            </p:txBody>
          </p:sp>
        </mc:Fallback>
      </mc:AlternateContent>
      <p:pic>
        <p:nvPicPr>
          <p:cNvPr id="8" name="图片 7"/>
          <p:cNvPicPr>
            <a:picLocks noChangeAspect="1"/>
          </p:cNvPicPr>
          <p:nvPr/>
        </p:nvPicPr>
        <p:blipFill>
          <a:blip r:embed="rId3">
            <a:clrChange>
              <a:clrFrom>
                <a:srgbClr val="FFFFFF"/>
              </a:clrFrom>
              <a:clrTo>
                <a:srgbClr val="FFFFFF">
                  <a:alpha val="0"/>
                </a:srgbClr>
              </a:clrTo>
            </a:clrChange>
          </a:blip>
          <a:stretch>
            <a:fillRect/>
          </a:stretch>
        </p:blipFill>
        <p:spPr>
          <a:xfrm>
            <a:off x="3718942" y="3789040"/>
            <a:ext cx="4218198" cy="1564105"/>
          </a:xfrm>
          <a:prstGeom prst="rect">
            <a:avLst/>
          </a:prstGeom>
        </p:spPr>
      </p:pic>
      <p:sp>
        <p:nvSpPr>
          <p:cNvPr id="9" name="矩形 8"/>
          <p:cNvSpPr/>
          <p:nvPr/>
        </p:nvSpPr>
        <p:spPr>
          <a:xfrm>
            <a:off x="5784106" y="5350422"/>
            <a:ext cx="837686" cy="646331"/>
          </a:xfrm>
          <a:prstGeom prst="rect">
            <a:avLst/>
          </a:prstGeom>
        </p:spPr>
        <p:txBody>
          <a:bodyPr wrap="squar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6887294" y="4897153"/>
            <a:ext cx="1440159"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1431438"/>
                <a:ext cx="11485848" cy="420497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质谱仪</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endParaRPr lang="en-US"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b="1" dirty="0">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endParaRPr>
              </a:p>
              <a:p>
                <a:pPr hangingPunct="0">
                  <a:spcAft>
                    <a:spcPts val="0"/>
                  </a:spcAft>
                </a:pPr>
                <a:endParaRPr lang="en-US" altLang="zh-CN"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加速</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进入质谱仪的加速电场，由动能定理得</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qU</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1431438"/>
                <a:ext cx="11485848" cy="4204970"/>
              </a:xfrm>
              <a:blipFill rotWithShape="1">
                <a:blip r:embed="rId3"/>
                <a:stretch>
                  <a:fillRect l="-2" t="-4" r="1" b="4"/>
                </a:stretch>
              </a:blipFill>
            </p:spPr>
            <p:txBody>
              <a:bodyPr/>
              <a:lstStyle/>
              <a:p>
                <a:r>
                  <a:rPr lang="zh-CN" altLang="en-US">
                    <a:noFill/>
                  </a:rPr>
                  <a:t> </a:t>
                </a:r>
              </a:p>
            </p:txBody>
          </p:sp>
        </mc:Fallback>
      </mc:AlternateContent>
      <p:pic>
        <p:nvPicPr>
          <p:cNvPr id="5" name="za326.jpg" descr="id:2147490705;FounderCES"/>
          <p:cNvPicPr/>
          <p:nvPr/>
        </p:nvPicPr>
        <p:blipFill>
          <a:blip r:embed="rId4"/>
          <a:stretch>
            <a:fillRect/>
          </a:stretch>
        </p:blipFill>
        <p:spPr>
          <a:xfrm>
            <a:off x="5087094" y="2420888"/>
            <a:ext cx="2625382" cy="1929388"/>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32363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若使两极板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间的电压为零，并调节匀强磁场的磁感应强度大小为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时，电子恰好从下极板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右边缘射出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，求电子的比荷</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323632"/>
              </a:xfrm>
              <a:blipFill rotWithShape="1">
                <a:blip r:embed="rId1"/>
                <a:stretch>
                  <a:fillRect l="-2" t="-48" r="1" b="22"/>
                </a:stretch>
              </a:blipFill>
            </p:spPr>
            <p:txBody>
              <a:bodyPr/>
              <a:lstStyle/>
              <a:p>
                <a:r>
                  <a:rPr lang="zh-CN" altLang="en-US">
                    <a:noFill/>
                  </a:rPr>
                  <a:t> </a:t>
                </a:r>
              </a:p>
            </p:txBody>
          </p:sp>
        </mc:Fallback>
      </mc:AlternateContent>
      <p:pic>
        <p:nvPicPr>
          <p:cNvPr id="6" name="图片 5"/>
          <p:cNvPicPr>
            <a:picLocks noChangeAspect="1"/>
          </p:cNvPicPr>
          <p:nvPr/>
        </p:nvPicPr>
        <p:blipFill>
          <a:blip r:embed="rId2"/>
          <a:stretch>
            <a:fillRect/>
          </a:stretch>
        </p:blipFill>
        <p:spPr>
          <a:xfrm>
            <a:off x="4583038" y="2204864"/>
            <a:ext cx="2532385" cy="1521582"/>
          </a:xfrm>
          <a:prstGeom prst="rect">
            <a:avLst/>
          </a:prstGeom>
        </p:spPr>
      </p:pic>
      <p:sp>
        <p:nvSpPr>
          <p:cNvPr id="7" name="矩形 6"/>
          <p:cNvSpPr/>
          <p:nvPr/>
        </p:nvSpPr>
        <p:spPr>
          <a:xfrm>
            <a:off x="5540723" y="3607085"/>
            <a:ext cx="617014" cy="646331"/>
          </a:xfrm>
          <a:prstGeom prst="rect">
            <a:avLst/>
          </a:prstGeom>
        </p:spPr>
        <p:txBody>
          <a:bodyPr wrap="squar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pic>
        <p:nvPicPr>
          <p:cNvPr id="8" name="24答案.eps" descr="id:2147489956;FounderCES"/>
          <p:cNvPicPr/>
          <p:nvPr/>
        </p:nvPicPr>
        <p:blipFill>
          <a:blip r:embed="rId3"/>
          <a:stretch>
            <a:fillRect/>
          </a:stretch>
        </p:blipFill>
        <p:spPr>
          <a:xfrm>
            <a:off x="497192" y="2294147"/>
            <a:ext cx="826824" cy="295189"/>
          </a:xfrm>
          <a:prstGeom prst="rect">
            <a:avLst/>
          </a:prstGeom>
        </p:spPr>
      </p:pic>
      <mc:AlternateContent xmlns:mc="http://schemas.openxmlformats.org/markup-compatibility/2006">
        <mc:Choice xmlns:a14="http://schemas.microsoft.com/office/drawing/2010/main" Requires="a14">
          <p:sp>
            <p:nvSpPr>
              <p:cNvPr id="9" name="矩形 8"/>
              <p:cNvSpPr/>
              <p:nvPr/>
            </p:nvSpPr>
            <p:spPr>
              <a:xfrm>
                <a:off x="1398663" y="1738132"/>
                <a:ext cx="2046394" cy="1011367"/>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𝟒</m:t>
                        </m:r>
                        <m:r>
                          <a:rPr lang="en-US" altLang="zh-CN" sz="2400" i="1">
                            <a:solidFill>
                              <a:srgbClr val="000000"/>
                            </a:solidFill>
                            <a:latin typeface="Cambria Math" panose="02040503050406030204" pitchFamily="18" charset="0"/>
                            <a:cs typeface="Times New Roman" panose="02020603050405020304" pitchFamily="18" charset="0"/>
                          </a:rPr>
                          <m:t>𝑼</m:t>
                        </m:r>
                      </m:num>
                      <m:den>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𝑳</m:t>
                            </m:r>
                          </m:e>
                          <m:sup>
                            <m:r>
                              <a:rPr lang="en-US" altLang="zh-CN" sz="2400" i="1">
                                <a:solidFill>
                                  <a:srgbClr val="000000"/>
                                </a:solidFill>
                                <a:latin typeface="Cambria Math" panose="02040503050406030204" pitchFamily="18" charset="0"/>
                                <a:cs typeface="Times New Roman" panose="02020603050405020304" pitchFamily="18" charset="0"/>
                              </a:rPr>
                              <m:t>𝟐</m:t>
                            </m:r>
                          </m:sup>
                        </m:sSup>
                        <m:r>
                          <a:rPr lang="zh-CN" altLang="zh-CN" sz="2400">
                            <a:solidFill>
                              <a:srgbClr val="000000"/>
                            </a:solidFill>
                            <a:latin typeface="Cambria Math" panose="02040503050406030204" pitchFamily="18" charset="0"/>
                            <a:cs typeface="Times New Roman" panose="02020603050405020304" pitchFamily="18" charset="0"/>
                          </a:rPr>
                          <m:t>＋</m:t>
                        </m:r>
                        <m:sSup>
                          <m:sSup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sz="2400" i="1">
                                <a:solidFill>
                                  <a:srgbClr val="000000"/>
                                </a:solidFill>
                                <a:latin typeface="Cambria Math" panose="02040503050406030204" pitchFamily="18" charset="0"/>
                                <a:cs typeface="Times New Roman" panose="02020603050405020304" pitchFamily="18" charset="0"/>
                              </a:rPr>
                              <m:t>𝒅</m:t>
                            </m:r>
                          </m:e>
                          <m:sup>
                            <m:r>
                              <a:rPr lang="en-US" altLang="zh-CN" sz="2400" i="1">
                                <a:solidFill>
                                  <a:srgbClr val="000000"/>
                                </a:solidFill>
                                <a:latin typeface="Cambria Math" panose="02040503050406030204" pitchFamily="18" charset="0"/>
                                <a:cs typeface="Times New Roman" panose="02020603050405020304" pitchFamily="18" charset="0"/>
                              </a:rPr>
                              <m:t>𝟐</m:t>
                            </m:r>
                          </m:sup>
                        </m:sSup>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𝑩</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𝑩</m:t>
                            </m:r>
                          </m:e>
                          <m:sub>
                            <m:r>
                              <a:rPr lang="en-US" altLang="zh-CN" sz="2400" i="1">
                                <a:solidFill>
                                  <a:srgbClr val="000000"/>
                                </a:solidFill>
                                <a:latin typeface="Cambria Math" panose="02040503050406030204" pitchFamily="18" charset="0"/>
                                <a:cs typeface="Times New Roman" panose="02020603050405020304" pitchFamily="18" charset="0"/>
                              </a:rPr>
                              <m:t>𝟏</m:t>
                            </m:r>
                          </m:sub>
                        </m:sSub>
                      </m:den>
                    </m:f>
                  </m:oMath>
                </a14:m>
                <a:r>
                  <a:rPr lang="en-US" altLang="zh-CN" sz="2400" dirty="0">
                    <a:solidFill>
                      <a:srgbClr val="000000"/>
                    </a:solidFill>
                    <a:ea typeface="楷体" panose="02010609060101010101" pitchFamily="49" charset="-122"/>
                    <a:cs typeface="Times New Roman" panose="02020603050405020304" pitchFamily="18" charset="0"/>
                  </a:rPr>
                  <a:t> </a:t>
                </a:r>
                <a:r>
                  <a:rPr lang="en-US" altLang="zh-CN" sz="2400" dirty="0" smtClean="0">
                    <a:solidFill>
                      <a:srgbClr val="000000"/>
                    </a:solidFill>
                    <a:ea typeface="楷体" panose="02010609060101010101" pitchFamily="49" charset="-122"/>
                    <a:cs typeface="Times New Roman" panose="02020603050405020304" pitchFamily="18" charset="0"/>
                  </a:rPr>
                  <a:t> </a:t>
                </a:r>
                <a:endParaRPr lang="zh-CN" altLang="zh-CN" sz="1050" dirty="0">
                  <a:solidFill>
                    <a:srgbClr val="000000"/>
                  </a:solidFill>
                  <a:cs typeface="Times New Roman" panose="02020603050405020304" pitchFamily="18" charset="0"/>
                </a:endParaRPr>
              </a:p>
            </p:txBody>
          </p:sp>
        </mc:Choice>
        <mc:Fallback>
          <p:sp>
            <p:nvSpPr>
              <p:cNvPr id="9" name="矩形 8"/>
              <p:cNvSpPr>
                <a:spLocks noRot="1" noChangeAspect="1" noMove="1" noResize="1" noEditPoints="1" noAdjustHandles="1" noChangeArrowheads="1" noChangeShapeType="1" noTextEdit="1"/>
              </p:cNvSpPr>
              <p:nvPr/>
            </p:nvSpPr>
            <p:spPr>
              <a:xfrm>
                <a:off x="1398663" y="1738132"/>
                <a:ext cx="2046394" cy="1011367"/>
              </a:xfrm>
              <a:prstGeom prst="rect">
                <a:avLst/>
              </a:prstGeom>
              <a:blipFill rotWithShape="1">
                <a:blip r:embed="rId4"/>
                <a:stretch>
                  <a:fillRect l="-19" t="-14" r="9" b="58"/>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5249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两极板之间只有匀强磁场时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电子在磁场中做匀速圆周运动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设电子做匀速圆周运动的半径为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e>
                        </m:d>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联立解得电子的比荷为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zh-CN"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952492"/>
              </a:xfrm>
              <a:blipFill rotWithShape="1">
                <a:blip r:embed="rId1"/>
                <a:stretch>
                  <a:fillRect l="-2" t="-16" r="1" b="6"/>
                </a:stretch>
              </a:blipFill>
            </p:spPr>
            <p:txBody>
              <a:bodyPr/>
              <a:lstStyle/>
              <a:p>
                <a:r>
                  <a:rPr lang="zh-CN" altLang="en-US">
                    <a:noFill/>
                  </a:rPr>
                  <a:t> </a:t>
                </a:r>
              </a:p>
            </p:txBody>
          </p:sp>
        </mc:Fallback>
      </mc:AlternateContent>
      <p:pic>
        <p:nvPicPr>
          <p:cNvPr id="3" name="24解析.eps" descr="id:2147489949;FounderCES"/>
          <p:cNvPicPr/>
          <p:nvPr/>
        </p:nvPicPr>
        <p:blipFill>
          <a:blip r:embed="rId2"/>
          <a:stretch>
            <a:fillRect/>
          </a:stretch>
        </p:blipFill>
        <p:spPr>
          <a:xfrm>
            <a:off x="497192" y="946044"/>
            <a:ext cx="826824" cy="295189"/>
          </a:xfrm>
          <a:prstGeom prst="rect">
            <a:avLst/>
          </a:prstGeom>
        </p:spPr>
      </p:pic>
      <p:pic>
        <p:nvPicPr>
          <p:cNvPr id="4" name="kd220a.jpg" descr="id:2147490873;FounderCES"/>
          <p:cNvPicPr/>
          <p:nvPr/>
        </p:nvPicPr>
        <p:blipFill>
          <a:blip r:embed="rId3"/>
          <a:stretch>
            <a:fillRect/>
          </a:stretch>
        </p:blipFill>
        <p:spPr>
          <a:xfrm>
            <a:off x="7391350" y="2204864"/>
            <a:ext cx="2260069" cy="223511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bwMode="auto">
          <a:xfrm>
            <a:off x="8706155" y="3145679"/>
            <a:ext cx="1628191"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bwMode="auto">
          <a:xfrm>
            <a:off x="6669467" y="3135335"/>
            <a:ext cx="830378"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04718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电磁流量计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电磁流量计原理：如图所示，一圆柱形导管直径为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，用非磁性材料制成，其中有可以向左流动的导电的液体</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导电液体中的自由电荷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正、负离子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在洛伦兹力作用下纵向偏转，</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间出现电势差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当自由电荷所受静电力和洛伦兹力平衡时，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间的电势差就保持稳定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𝑩𝒅</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，则流量</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𝑼𝒅</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047181"/>
              </a:xfrm>
              <a:blipFill rotWithShape="1">
                <a:blip r:embed="rId1"/>
                <a:stretch>
                  <a:fillRect l="-2" t="-21" r="1" b="-2298"/>
                </a:stretch>
              </a:blipFill>
            </p:spPr>
            <p:txBody>
              <a:bodyPr/>
              <a:lstStyle/>
              <a:p>
                <a:r>
                  <a:rPr lang="zh-CN" altLang="en-US">
                    <a:noFill/>
                  </a:rPr>
                  <a:t> </a:t>
                </a:r>
              </a:p>
            </p:txBody>
          </p:sp>
        </mc:Fallback>
      </mc:AlternateContent>
      <p:pic>
        <p:nvPicPr>
          <p:cNvPr id="3" name="za339.jpg" descr="id:2147490887;FounderCES"/>
          <p:cNvPicPr/>
          <p:nvPr/>
        </p:nvPicPr>
        <p:blipFill>
          <a:blip r:embed="rId2"/>
          <a:stretch>
            <a:fillRect/>
          </a:stretch>
        </p:blipFill>
        <p:spPr>
          <a:xfrm>
            <a:off x="4555606" y="4085265"/>
            <a:ext cx="3096344" cy="114393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27920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磁流体发电机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高速等离子体束射入匀强磁场，在洛伦兹力的作用下发生偏转而打在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极板上，使两极板产生电势差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当离子做匀速运动时，两极板间的电势差最大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根据左手定则可知，图中的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极板是发电机的正极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若磁流体发电机两极板间的距离为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，正对面积为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，等离子体束速度为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，电阻率为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，则由</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得两极板间能达到的最大电势差</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Bd</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电源内阻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ρ</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𝑩𝒅</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，功率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𝝆</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m:t>
                            </m:r>
                          </m:den>
                        </m:f>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279202"/>
              </a:xfrm>
              <a:blipFill rotWithShape="1">
                <a:blip r:embed="rId1"/>
                <a:stretch>
                  <a:fillRect l="-2" t="-12" r="1" b="8"/>
                </a:stretch>
              </a:blipFill>
            </p:spPr>
            <p:txBody>
              <a:bodyPr/>
              <a:lstStyle/>
              <a:p>
                <a:r>
                  <a:rPr lang="zh-CN" altLang="en-US">
                    <a:noFill/>
                  </a:rPr>
                  <a:t> </a:t>
                </a:r>
              </a:p>
            </p:txBody>
          </p:sp>
        </mc:Fallback>
      </mc:AlternateContent>
      <p:pic>
        <p:nvPicPr>
          <p:cNvPr id="3" name="za340.jpg" descr="id:2147490894;FounderCES"/>
          <p:cNvPicPr/>
          <p:nvPr/>
        </p:nvPicPr>
        <p:blipFill>
          <a:blip r:embed="rId2"/>
          <a:stretch>
            <a:fillRect/>
          </a:stretch>
        </p:blipFill>
        <p:spPr>
          <a:xfrm>
            <a:off x="4439022" y="4941168"/>
            <a:ext cx="2664296" cy="142835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bwMode="auto">
          <a:xfrm>
            <a:off x="2576145" y="3719670"/>
            <a:ext cx="1483799" cy="609908"/>
          </a:xfrm>
          <a:prstGeom prst="rect">
            <a:avLst/>
          </a:prstGeom>
          <a:solidFill>
            <a:srgbClr val="FFFF00"/>
          </a:solidFill>
          <a:ln w="19050" algn="ctr">
            <a:solidFill>
              <a:srgbClr val="FFFF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58502"/>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霍尔效应</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在匀强磁场中放置一个矩形截面的载流体，当磁场方向与电流方向垂直时，形成电流的载流子受洛伦兹力的作用发生偏转，导致导体在与磁场、电流方向都垂直的方向上出现了电势差，这个现象称为霍尔效应，所产生的电势差称为霍尔电势差或霍尔电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当载流子不偏转时，即所受洛伦兹力与静电力平衡时，霍尔电压达到稳定值</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H</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𝒏𝒒</m:t>
                        </m:r>
                      </m:den>
                    </m:f>
                  </m:oMath>
                </a14:m>
                <a:r>
                  <a:rPr lang="zh-CN" altLang="zh-CN" b="1" dirty="0">
                    <a:solidFill>
                      <a:srgbClr val="000000"/>
                    </a:solidFill>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𝑰𝑩</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𝒃</m:t>
                        </m:r>
                      </m:den>
                    </m:f>
                  </m:oMath>
                </a14:m>
                <a:r>
                  <a:rPr lang="en-US" altLang="zh-CN" b="1" dirty="0" smtClean="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58502"/>
              </a:xfrm>
              <a:blipFill rotWithShape="1">
                <a:blip r:embed="rId1"/>
                <a:stretch>
                  <a:fillRect l="-2" t="-17" r="1" b="-1156"/>
                </a:stretch>
              </a:blipFill>
            </p:spPr>
            <p:txBody>
              <a:bodyPr/>
              <a:lstStyle/>
              <a:p>
                <a:r>
                  <a:rPr lang="zh-CN" altLang="en-US">
                    <a:noFill/>
                  </a:rPr>
                  <a:t> </a:t>
                </a:r>
              </a:p>
            </p:txBody>
          </p:sp>
        </mc:Fallback>
      </mc:AlternateContent>
      <p:pic>
        <p:nvPicPr>
          <p:cNvPr id="4" name="za341.jpg" descr="id:2147490901;FounderCES"/>
          <p:cNvPicPr/>
          <p:nvPr/>
        </p:nvPicPr>
        <p:blipFill>
          <a:blip r:embed="rId2"/>
          <a:stretch>
            <a:fillRect/>
          </a:stretch>
        </p:blipFill>
        <p:spPr>
          <a:xfrm>
            <a:off x="4367023" y="4077072"/>
            <a:ext cx="3816424" cy="1706067"/>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73274"/>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如图所示，图甲是速度选择器，图乙是磁流体发电机，图丙是霍尔元件，图丁是回旋加速器，则下列说法正确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图甲中粒子能够沿直线匀速通过速度选择器的条件是</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den>
                    </m:f>
                  </m:oMath>
                </a14:m>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图乙中只增大电阻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可减小发电机的功率</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图丙中霍尔元件稳定时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图丁中只增大交流电源电压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并不能增大粒子的最大</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73274"/>
              </a:xfrm>
              <a:blipFill rotWithShape="1">
                <a:blip r:embed="rId1"/>
                <a:stretch>
                  <a:fillRect l="-2" t="-11" r="1" b="3"/>
                </a:stretch>
              </a:blipFill>
            </p:spPr>
            <p:txBody>
              <a:bodyPr/>
              <a:lstStyle/>
              <a:p>
                <a:r>
                  <a:rPr lang="zh-CN" altLang="en-US">
                    <a:noFill/>
                  </a:rPr>
                  <a:t> </a:t>
                </a:r>
              </a:p>
            </p:txBody>
          </p:sp>
        </mc:Fallback>
      </mc:AlternateContent>
      <p:pic>
        <p:nvPicPr>
          <p:cNvPr id="3" name="24典例4.eps" descr="id:2147490110;FounderCES"/>
          <p:cNvPicPr/>
          <p:nvPr/>
        </p:nvPicPr>
        <p:blipFill>
          <a:blip r:embed="rId2"/>
          <a:stretch>
            <a:fillRect/>
          </a:stretch>
        </p:blipFill>
        <p:spPr>
          <a:xfrm>
            <a:off x="478582" y="899390"/>
            <a:ext cx="1119048" cy="360938"/>
          </a:xfrm>
          <a:prstGeom prst="rect">
            <a:avLst/>
          </a:prstGeom>
        </p:spPr>
      </p:pic>
      <p:pic>
        <p:nvPicPr>
          <p:cNvPr id="6" name="图片 5"/>
          <p:cNvPicPr>
            <a:picLocks noChangeAspect="1"/>
          </p:cNvPicPr>
          <p:nvPr/>
        </p:nvPicPr>
        <p:blipFill>
          <a:blip r:embed="rId3">
            <a:clrChange>
              <a:clrFrom>
                <a:srgbClr val="FFFFFF"/>
              </a:clrFrom>
              <a:clrTo>
                <a:srgbClr val="FFFFFF">
                  <a:alpha val="0"/>
                </a:srgbClr>
              </a:clrTo>
            </a:clrChange>
          </a:blip>
          <a:stretch>
            <a:fillRect/>
          </a:stretch>
        </p:blipFill>
        <p:spPr>
          <a:xfrm>
            <a:off x="694580" y="2071394"/>
            <a:ext cx="5337511" cy="1534779"/>
          </a:xfrm>
          <a:prstGeom prst="rect">
            <a:avLst/>
          </a:prstGeom>
        </p:spPr>
      </p:pic>
      <p:pic>
        <p:nvPicPr>
          <p:cNvPr id="7" name="图片 6"/>
          <p:cNvPicPr>
            <a:picLocks noChangeAspect="1"/>
          </p:cNvPicPr>
          <p:nvPr/>
        </p:nvPicPr>
        <p:blipFill>
          <a:blip r:embed="rId4">
            <a:clrChange>
              <a:clrFrom>
                <a:srgbClr val="FFFFFF"/>
              </a:clrFrom>
              <a:clrTo>
                <a:srgbClr val="FFFFFF">
                  <a:alpha val="0"/>
                </a:srgbClr>
              </a:clrTo>
            </a:clrChange>
          </a:blip>
          <a:stretch>
            <a:fillRect/>
          </a:stretch>
        </p:blipFill>
        <p:spPr>
          <a:xfrm>
            <a:off x="6383238" y="1772816"/>
            <a:ext cx="4743641" cy="1787591"/>
          </a:xfrm>
          <a:prstGeom prst="rect">
            <a:avLst/>
          </a:prstGeom>
        </p:spPr>
      </p:pic>
      <p:sp>
        <p:nvSpPr>
          <p:cNvPr id="9" name="矩形 8"/>
          <p:cNvSpPr/>
          <p:nvPr/>
        </p:nvSpPr>
        <p:spPr>
          <a:xfrm>
            <a:off x="1515235" y="3560407"/>
            <a:ext cx="8808822" cy="646331"/>
          </a:xfrm>
          <a:prstGeom prst="rect">
            <a:avLst/>
          </a:prstGeom>
        </p:spPr>
        <p:txBody>
          <a:bodyPr wrap="non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140654"/>
                <a:ext cx="11485848" cy="290111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沿直线匀速通过速度选择器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磁流体发电机中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只增大电阻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𝑬</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发电机的总功率减小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题图丙中霍尔元件载流子为自由电子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带负电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自由电子向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端偏转</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所以稳定时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端电势低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140654"/>
                <a:ext cx="11485848" cy="2901115"/>
              </a:xfrm>
              <a:blipFill rotWithShape="1">
                <a:blip r:embed="rId1"/>
                <a:stretch>
                  <a:fillRect l="-2" t="-7" r="1" b="22"/>
                </a:stretch>
              </a:blipFill>
            </p:spPr>
            <p:txBody>
              <a:bodyPr/>
              <a:lstStyle/>
              <a:p>
                <a:r>
                  <a:rPr lang="zh-CN" altLang="en-US">
                    <a:noFill/>
                  </a:rPr>
                  <a:t> </a:t>
                </a:r>
              </a:p>
            </p:txBody>
          </p:sp>
        </mc:Fallback>
      </mc:AlternateContent>
      <p:pic>
        <p:nvPicPr>
          <p:cNvPr id="3" name="24解析.eps" descr="id:2147489949;FounderCES"/>
          <p:cNvPicPr/>
          <p:nvPr/>
        </p:nvPicPr>
        <p:blipFill>
          <a:blip r:embed="rId2"/>
          <a:stretch>
            <a:fillRect/>
          </a:stretch>
        </p:blipFill>
        <p:spPr>
          <a:xfrm>
            <a:off x="497192" y="1503631"/>
            <a:ext cx="826824" cy="295189"/>
          </a:xfrm>
          <a:prstGeom prst="rect">
            <a:avLst/>
          </a:prstGeom>
        </p:spPr>
      </p:pic>
      <p:pic>
        <p:nvPicPr>
          <p:cNvPr id="4" name="24答案.eps" descr="id:2147489956;FounderCES"/>
          <p:cNvPicPr/>
          <p:nvPr/>
        </p:nvPicPr>
        <p:blipFill>
          <a:blip r:embed="rId3"/>
          <a:stretch>
            <a:fillRect/>
          </a:stretch>
        </p:blipFill>
        <p:spPr>
          <a:xfrm>
            <a:off x="506717" y="967234"/>
            <a:ext cx="826824" cy="295189"/>
          </a:xfrm>
          <a:prstGeom prst="rect">
            <a:avLst/>
          </a:prstGeom>
        </p:spPr>
      </p:pic>
      <p:sp>
        <p:nvSpPr>
          <p:cNvPr id="5" name="矩形 4"/>
          <p:cNvSpPr/>
          <p:nvPr/>
        </p:nvSpPr>
        <p:spPr>
          <a:xfrm>
            <a:off x="1604842" y="763669"/>
            <a:ext cx="612668"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BD</a:t>
            </a:r>
            <a:endParaRPr lang="zh-CN" altLang="zh-CN" sz="1050" dirty="0">
              <a:solidFill>
                <a:srgbClr val="000000"/>
              </a:solidFill>
              <a:cs typeface="Times New Roman" panose="02020603050405020304" pitchFamily="18" charset="0"/>
            </a:endParaRPr>
          </a:p>
        </p:txBody>
      </p:sp>
      <p:pic>
        <p:nvPicPr>
          <p:cNvPr id="6" name="图片 5"/>
          <p:cNvPicPr>
            <a:picLocks noChangeAspect="1"/>
          </p:cNvPicPr>
          <p:nvPr/>
        </p:nvPicPr>
        <p:blipFill>
          <a:blip r:embed="rId4">
            <a:clrChange>
              <a:clrFrom>
                <a:srgbClr val="FFFFFF"/>
              </a:clrFrom>
              <a:clrTo>
                <a:srgbClr val="FFFFFF">
                  <a:alpha val="0"/>
                </a:srgbClr>
              </a:clrTo>
            </a:clrChange>
          </a:blip>
          <a:stretch>
            <a:fillRect/>
          </a:stretch>
        </p:blipFill>
        <p:spPr>
          <a:xfrm>
            <a:off x="766588" y="4015610"/>
            <a:ext cx="5337511" cy="1534779"/>
          </a:xfrm>
          <a:prstGeom prst="rect">
            <a:avLst/>
          </a:prstGeom>
        </p:spPr>
      </p:pic>
      <p:pic>
        <p:nvPicPr>
          <p:cNvPr id="7" name="图片 6"/>
          <p:cNvPicPr>
            <a:picLocks noChangeAspect="1"/>
          </p:cNvPicPr>
          <p:nvPr/>
        </p:nvPicPr>
        <p:blipFill>
          <a:blip r:embed="rId5">
            <a:clrChange>
              <a:clrFrom>
                <a:srgbClr val="FFFFFF"/>
              </a:clrFrom>
              <a:clrTo>
                <a:srgbClr val="FFFFFF">
                  <a:alpha val="0"/>
                </a:srgbClr>
              </a:clrTo>
            </a:clrChange>
          </a:blip>
          <a:stretch>
            <a:fillRect/>
          </a:stretch>
        </p:blipFill>
        <p:spPr>
          <a:xfrm>
            <a:off x="6455246" y="3717032"/>
            <a:ext cx="4743641" cy="1787591"/>
          </a:xfrm>
          <a:prstGeom prst="rect">
            <a:avLst/>
          </a:prstGeom>
        </p:spPr>
      </p:pic>
      <p:sp>
        <p:nvSpPr>
          <p:cNvPr id="8" name="矩形 7"/>
          <p:cNvSpPr/>
          <p:nvPr/>
        </p:nvSpPr>
        <p:spPr>
          <a:xfrm>
            <a:off x="1587243" y="5504623"/>
            <a:ext cx="8808822" cy="646331"/>
          </a:xfrm>
          <a:prstGeom prst="rect">
            <a:avLst/>
          </a:prstGeom>
        </p:spPr>
        <p:txBody>
          <a:bodyPr wrap="non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92696"/>
                <a:ext cx="11485848" cy="2409827"/>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回旋加速器</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速度达到最大时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粒子的轨道半径等于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形盒的半径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𝒒𝑩𝑹</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此时粒子有最大动能</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与交流电源电压即加速电压无关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92696"/>
                <a:ext cx="11485848" cy="2409827"/>
              </a:xfrm>
              <a:blipFill rotWithShape="1">
                <a:blip r:embed="rId1"/>
                <a:stretch>
                  <a:fillRect l="-2" t="-23" r="1" b="23"/>
                </a:stretch>
              </a:blipFill>
            </p:spPr>
            <p:txBody>
              <a:bodyPr/>
              <a:lstStyle/>
              <a:p>
                <a:r>
                  <a:rPr lang="zh-CN" altLang="en-US">
                    <a:noFill/>
                  </a:rPr>
                  <a:t> </a:t>
                </a:r>
              </a:p>
            </p:txBody>
          </p:sp>
        </mc:Fallback>
      </mc:AlternateContent>
      <p:pic>
        <p:nvPicPr>
          <p:cNvPr id="6" name="图片 5"/>
          <p:cNvPicPr>
            <a:picLocks noChangeAspect="1"/>
          </p:cNvPicPr>
          <p:nvPr/>
        </p:nvPicPr>
        <p:blipFill>
          <a:blip r:embed="rId2">
            <a:clrChange>
              <a:clrFrom>
                <a:srgbClr val="FFFFFF"/>
              </a:clrFrom>
              <a:clrTo>
                <a:srgbClr val="FFFFFF">
                  <a:alpha val="0"/>
                </a:srgbClr>
              </a:clrTo>
            </a:clrChange>
          </a:blip>
          <a:stretch>
            <a:fillRect/>
          </a:stretch>
        </p:blipFill>
        <p:spPr>
          <a:xfrm>
            <a:off x="766588" y="3295530"/>
            <a:ext cx="5337511" cy="1534779"/>
          </a:xfrm>
          <a:prstGeom prst="rect">
            <a:avLst/>
          </a:prstGeom>
        </p:spPr>
      </p:pic>
      <p:pic>
        <p:nvPicPr>
          <p:cNvPr id="7" name="图片 6"/>
          <p:cNvPicPr>
            <a:picLocks noChangeAspect="1"/>
          </p:cNvPicPr>
          <p:nvPr/>
        </p:nvPicPr>
        <p:blipFill>
          <a:blip r:embed="rId3">
            <a:clrChange>
              <a:clrFrom>
                <a:srgbClr val="FFFFFF"/>
              </a:clrFrom>
              <a:clrTo>
                <a:srgbClr val="FFFFFF">
                  <a:alpha val="0"/>
                </a:srgbClr>
              </a:clrTo>
            </a:clrChange>
          </a:blip>
          <a:stretch>
            <a:fillRect/>
          </a:stretch>
        </p:blipFill>
        <p:spPr>
          <a:xfrm>
            <a:off x="6455246" y="2996952"/>
            <a:ext cx="4743641" cy="1787591"/>
          </a:xfrm>
          <a:prstGeom prst="rect">
            <a:avLst/>
          </a:prstGeom>
        </p:spPr>
      </p:pic>
      <p:sp>
        <p:nvSpPr>
          <p:cNvPr id="8" name="矩形 7"/>
          <p:cNvSpPr/>
          <p:nvPr/>
        </p:nvSpPr>
        <p:spPr>
          <a:xfrm>
            <a:off x="1587243" y="4784543"/>
            <a:ext cx="8808822" cy="646331"/>
          </a:xfrm>
          <a:prstGeom prst="rect">
            <a:avLst/>
          </a:prstGeom>
        </p:spPr>
        <p:txBody>
          <a:bodyPr wrap="non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丙</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12776"/>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在有界磁场中运动的临界问题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分析临界极值问题常用的结论</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b="1" spc="-4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pc="-4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刚好穿出或刚好不能穿出磁场的条件是带电粒子在磁场中运动的轨迹与边界相切</a:t>
            </a:r>
            <a:r>
              <a:rPr lang="en-US" altLang="zh-CN" b="1" spc="-4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当带电粒子以一定的速率垂直射入磁场时，运动轨迹的弧长越长、轨迹圆心角越大，则带电粒子在有界磁场中运动的时间越长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当比荷相同时，带电粒子在匀强磁场中运动的圆心角越大，运动时间越长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638822" y="747795"/>
            <a:ext cx="6464303" cy="644656"/>
          </a:xfrm>
          <a:prstGeom prst="rect">
            <a:avLst/>
          </a:prstGeom>
        </p:spPr>
      </p:pic>
      <p:pic>
        <p:nvPicPr>
          <p:cNvPr id="4" name="情境1.eps" descr="id:2147490964;FounderCES"/>
          <p:cNvPicPr/>
          <p:nvPr/>
        </p:nvPicPr>
        <p:blipFill>
          <a:blip r:embed="rId2"/>
          <a:stretch>
            <a:fillRect/>
          </a:stretch>
        </p:blipFill>
        <p:spPr>
          <a:xfrm>
            <a:off x="469251" y="1566123"/>
            <a:ext cx="980430" cy="344346"/>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9758"/>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放缩圆法</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解决临界问题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情境特点：入射点相同，速度方向一定、大小不同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运动特点：带电粒子在磁场中做匀速圆周运动的轨迹半径随速度的增大而增大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圆心特点：轨迹圆圆心共线，运动轨迹的圆心在垂直初速度方向的直线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轨迹变化：缩放轨迹圆，以入射点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为定点，圆心位于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直线上，将半径缩放作轨迹圆，从而探究粒子运动的临界条件</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ca486.jpg" descr="id:2147490971;FounderCES"/>
          <p:cNvPicPr/>
          <p:nvPr/>
        </p:nvPicPr>
        <p:blipFill>
          <a:blip r:embed="rId1"/>
          <a:stretch>
            <a:fillRect/>
          </a:stretch>
        </p:blipFill>
        <p:spPr>
          <a:xfrm>
            <a:off x="4799062" y="4293096"/>
            <a:ext cx="2114407" cy="198182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bwMode="auto">
          <a:xfrm>
            <a:off x="8111792" y="3615668"/>
            <a:ext cx="1581169" cy="737989"/>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3" name="矩形 2"/>
          <p:cNvSpPr/>
          <p:nvPr/>
        </p:nvSpPr>
        <p:spPr bwMode="auto">
          <a:xfrm>
            <a:off x="441325" y="2195195"/>
            <a:ext cx="1940560" cy="521970"/>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mc:AlternateContent xmlns:mc="http://schemas.openxmlformats.org/markup-compatibility/2006">
        <mc:Choice xmlns:a14="http://schemas.microsoft.com/office/drawing/2010/main" Requires="a14">
          <p:sp>
            <p:nvSpPr>
              <p:cNvPr id="2" name="内容占位符 1"/>
              <p:cNvSpPr>
                <a:spLocks noGrp="1"/>
              </p:cNvSpPr>
              <p:nvPr>
                <p:ph idx="1"/>
              </p:nvPr>
            </p:nvSpPr>
            <p:spPr>
              <a:xfrm>
                <a:off x="432609" y="746120"/>
                <a:ext cx="11485848" cy="44691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偏转</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带电粒子在质谱仪的偏转磁场中做匀速圆周运动，洛伦兹力提供向心力，有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结论</a:t>
                </a:r>
                <a:endParaRPr lang="zh-CN" altLang="zh-CN"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qU</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可以求出粒子的轨迹半径为</a:t>
                </a:r>
                <a:r>
                  <a:rPr lang="en-US" altLang="zh-CN" b="1" i="1" dirty="0">
                    <a:solidFill>
                      <a:srgbClr val="000000"/>
                    </a:solidFill>
                    <a:latin typeface="Times New Roman" panose="02020603050405020304" pitchFamily="18" charset="0"/>
                    <a:ea typeface="宋体" panose="02010600030101010101" pitchFamily="2" charset="-122"/>
                  </a:rPr>
                  <a:t>r</a:t>
                </a:r>
                <a:r>
                  <a:rPr lang="zh-CN" altLang="zh-CN" b="1" dirty="0">
                    <a:solidFill>
                      <a:srgbClr val="000000"/>
                    </a:solidFill>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r>
                          <m:rPr>
                            <m:nor/>
                          </m:rP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en-US" altLang="zh-CN" b="1" dirty="0">
                    <a:solidFill>
                      <a:srgbClr val="000000"/>
                    </a:solidFill>
                    <a:latin typeface="Times New Roman" panose="02020603050405020304" pitchFamily="18" charset="0"/>
                    <a:ea typeface="宋体" panose="02010600030101010101" pitchFamily="2" charset="-122"/>
                  </a:rPr>
                  <a:t> </a:t>
                </a:r>
                <a14:m>
                  <m:oMath xmlns:m="http://schemas.openxmlformats.org/officeDocument/2006/math">
                    <m:rad>
                      <m:radPr>
                        <m:degHide m:val="on"/>
                        <m:ctrlPr>
                          <a:rPr lang="zh-CN" altLang="zh-CN" b="1" i="1">
                            <a:latin typeface="Cambria Math" panose="02040503050406030204" pitchFamily="18" charset="0"/>
                            <a:ea typeface="Cambria Math" panose="02040503050406030204" pitchFamily="18" charset="0"/>
                          </a:rPr>
                        </m:ctrlPr>
                      </m:radPr>
                      <m:deg/>
                      <m:e>
                        <m:f>
                          <m:fPr>
                            <m:ctrlPr>
                              <a:rPr lang="zh-CN" altLang="zh-CN" b="1" i="1">
                                <a:latin typeface="Cambria Math" panose="02040503050406030204" pitchFamily="18" charset="0"/>
                                <a:ea typeface="Cambria Math" panose="020405030504060302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𝒎𝑼</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e>
                    </m:rad>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可知，只要测得粒子半径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，就可算出粒子比荷</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432609" y="746120"/>
                <a:ext cx="11485848" cy="4469130"/>
              </a:xfrm>
              <a:blipFill rotWithShape="1">
                <a:blip r:embed="rId1"/>
                <a:stretch>
                  <a:fillRect l="-2" t="-14" r="1" b="14"/>
                </a:stretch>
              </a:blipFill>
            </p:spPr>
            <p:txBody>
              <a:bodyPr/>
              <a:lstStyle/>
              <a:p>
                <a:r>
                  <a:rPr lang="zh-CN" altLang="en-US">
                    <a:noFill/>
                  </a:rPr>
                  <a:t> </a:t>
                </a:r>
              </a:p>
            </p:txBody>
          </p:sp>
        </mc:Fallback>
      </mc:AlternateContent>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990516"/>
              </a:xfrm>
            </p:spPr>
            <p:txBody>
              <a:bodyPr/>
              <a:lstStyle/>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旋转圆法</a:t>
                </a:r>
                <a:r>
                  <a:rPr lang="en-US" altLang="zh-CN" sz="2200"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解决临界问题</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情境特点：入射点相同，速度大小一定、方向不同</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运动特点：带电粒子做匀速圆周运动的半径相同，若速度为</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，则轨迹圆半径为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圆心特点：轨迹圆圆心共圆，圆心的轨迹是以入射点为圆心，半径为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轨迹变化：旋转轨迹圆，将半径为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的轨迹圆以入射点为定点进行旋转，从而探究粒子运动的临界条件</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990516"/>
              </a:xfrm>
              <a:blipFill rotWithShape="1">
                <a:blip r:embed="rId1"/>
                <a:stretch>
                  <a:fillRect l="-2" t="-16" r="1" b="4"/>
                </a:stretch>
              </a:blipFill>
            </p:spPr>
            <p:txBody>
              <a:bodyPr/>
              <a:lstStyle/>
              <a:p>
                <a:r>
                  <a:rPr lang="zh-CN" altLang="en-US">
                    <a:noFill/>
                  </a:rPr>
                  <a:t> </a:t>
                </a:r>
              </a:p>
            </p:txBody>
          </p:sp>
        </mc:Fallback>
      </mc:AlternateContent>
      <p:pic>
        <p:nvPicPr>
          <p:cNvPr id="3" name="ca487.jpg" descr="id:2147490978;FounderCES"/>
          <p:cNvPicPr/>
          <p:nvPr/>
        </p:nvPicPr>
        <p:blipFill>
          <a:blip r:embed="rId2"/>
          <a:stretch>
            <a:fillRect/>
          </a:stretch>
        </p:blipFill>
        <p:spPr>
          <a:xfrm>
            <a:off x="5167674" y="4293096"/>
            <a:ext cx="1872208" cy="2074263"/>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035335"/>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平移圆法</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解决临界问题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情境特点：入射点不同，但速度大小和方向均相同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pc="-8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运动特点：带电粒子做匀速圆周运动的半径相同，若速度为</a:t>
                </a:r>
                <a:r>
                  <a:rPr lang="en-US" altLang="zh-CN" b="1" i="1" spc="-8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spc="-80"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，则运动半径</a:t>
                </a:r>
                <a:r>
                  <a:rPr lang="en-US" altLang="zh-CN" b="1" i="1"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spc="-8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8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80">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spc="-8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spc="-8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spc="-8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spc="-80">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spc="-8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8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圆心特点：轨迹圆圆心连成的线，与入射点所在直线或曲线形状一致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轨迹变化：将半径为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spc="-8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的圆沿入射点所在直线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曲线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进行平移，从而探究粒子运动的临界条件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035335"/>
              </a:xfrm>
              <a:blipFill rotWithShape="1">
                <a:blip r:embed="rId1"/>
                <a:stretch>
                  <a:fillRect l="-2" t="-16" r="1" b="13"/>
                </a:stretch>
              </a:blipFill>
            </p:spPr>
            <p:txBody>
              <a:bodyPr/>
              <a:lstStyle/>
              <a:p>
                <a:r>
                  <a:rPr lang="zh-CN" altLang="en-US">
                    <a:noFill/>
                  </a:rPr>
                  <a:t> </a:t>
                </a:r>
              </a:p>
            </p:txBody>
          </p:sp>
        </mc:Fallback>
      </mc:AlternateContent>
      <p:pic>
        <p:nvPicPr>
          <p:cNvPr id="3" name="ca488.jpg" descr="id:2147490985;FounderCES"/>
          <p:cNvPicPr/>
          <p:nvPr/>
        </p:nvPicPr>
        <p:blipFill>
          <a:blip r:embed="rId2"/>
          <a:stretch>
            <a:fillRect/>
          </a:stretch>
        </p:blipFill>
        <p:spPr>
          <a:xfrm>
            <a:off x="4583038" y="4774965"/>
            <a:ext cx="2160240" cy="1249834"/>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24544"/>
              </a:xfrm>
            </p:spPr>
            <p:txBody>
              <a:bodyPr/>
              <a:lstStyle/>
              <a:p>
                <a:pPr hangingPunct="0">
                  <a:spcAft>
                    <a:spcPts val="0"/>
                  </a:spcAft>
                </a:pP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如图所示，边长为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的等边三角形</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区域内存在垂直纸面向里的匀强磁场，磁感应强度大小为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底边中点</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处有一粒子源，可平行于纸面向磁场内任意方向均匀发射同种带正电的粒子，粒子质量均为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，电荷量均为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，速度大小均为</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𝒂𝒒𝑩</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不计粒子的重力及粒子之间的相互作用，下列说法正确的是</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带电粒子不可能垂直</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边出射</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点射出的带电粒子在磁场中做圆周运动的时间为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点射出的带电粒子在磁场中做圆周运动的时间为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QR</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边射出的粒子占总粒子数的</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24544"/>
              </a:xfrm>
              <a:blipFill rotWithShape="1">
                <a:blip r:embed="rId1"/>
                <a:stretch>
                  <a:fillRect l="-2" t="-12" r="1" b="2"/>
                </a:stretch>
              </a:blipFill>
            </p:spPr>
            <p:txBody>
              <a:bodyPr/>
              <a:lstStyle/>
              <a:p>
                <a:r>
                  <a:rPr lang="zh-CN" altLang="en-US">
                    <a:noFill/>
                  </a:rPr>
                  <a:t> </a:t>
                </a:r>
              </a:p>
            </p:txBody>
          </p:sp>
        </mc:Fallback>
      </mc:AlternateContent>
      <p:pic>
        <p:nvPicPr>
          <p:cNvPr id="3" name="24典例1.eps" descr="id:2147490992;FounderCES"/>
          <p:cNvPicPr/>
          <p:nvPr/>
        </p:nvPicPr>
        <p:blipFill>
          <a:blip r:embed="rId2"/>
          <a:stretch>
            <a:fillRect/>
          </a:stretch>
        </p:blipFill>
        <p:spPr>
          <a:xfrm>
            <a:off x="487913" y="893283"/>
            <a:ext cx="1008112" cy="325157"/>
          </a:xfrm>
          <a:prstGeom prst="rect">
            <a:avLst/>
          </a:prstGeom>
        </p:spPr>
      </p:pic>
      <p:pic>
        <p:nvPicPr>
          <p:cNvPr id="4" name="ca489.jpg" descr="id:2147490999;FounderCES"/>
          <p:cNvPicPr/>
          <p:nvPr/>
        </p:nvPicPr>
        <p:blipFill>
          <a:blip r:embed="rId3"/>
          <a:stretch>
            <a:fillRect/>
          </a:stretch>
        </p:blipFill>
        <p:spPr>
          <a:xfrm>
            <a:off x="8687494" y="3068960"/>
            <a:ext cx="2448272" cy="2150051"/>
          </a:xfrm>
          <a:prstGeom prst="rect">
            <a:avLst/>
          </a:prstGeom>
        </p:spPr>
      </p:pic>
      <p:pic>
        <p:nvPicPr>
          <p:cNvPr id="5" name="24答案.eps" descr="id:2147489956;FounderCES"/>
          <p:cNvPicPr/>
          <p:nvPr/>
        </p:nvPicPr>
        <p:blipFill>
          <a:blip r:embed="rId4"/>
          <a:stretch>
            <a:fillRect/>
          </a:stretch>
        </p:blipFill>
        <p:spPr>
          <a:xfrm>
            <a:off x="497192" y="5979960"/>
            <a:ext cx="826824" cy="295189"/>
          </a:xfrm>
          <a:prstGeom prst="rect">
            <a:avLst/>
          </a:prstGeom>
        </p:spPr>
      </p:pic>
      <p:sp>
        <p:nvSpPr>
          <p:cNvPr id="6" name="矩形 5"/>
          <p:cNvSpPr/>
          <p:nvPr/>
        </p:nvSpPr>
        <p:spPr>
          <a:xfrm>
            <a:off x="1630710" y="5805264"/>
            <a:ext cx="575799" cy="539378"/>
          </a:xfrm>
          <a:prstGeom prst="rect">
            <a:avLst/>
          </a:prstGeom>
        </p:spPr>
        <p:txBody>
          <a:bodyPr wrap="none">
            <a:spAutoFit/>
          </a:bodyPr>
          <a:lstStyle/>
          <a:p>
            <a:pPr algn="just">
              <a:lnSpc>
                <a:spcPct val="150000"/>
              </a:lnSpc>
              <a:spcAft>
                <a:spcPts val="0"/>
              </a:spcAft>
            </a:pPr>
            <a:r>
              <a:rPr lang="en-US" altLang="zh-CN" sz="2200" dirty="0">
                <a:solidFill>
                  <a:srgbClr val="000000"/>
                </a:solidFill>
              </a:rPr>
              <a:t>BD</a:t>
            </a:r>
            <a:endParaRPr lang="zh-CN" altLang="zh-CN" sz="220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620688"/>
                <a:ext cx="11485848" cy="550779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在磁场中做匀速圆周运动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解得粒子做圆周运动的半径为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由于粒子的运动轨迹半径等于等边三角形边长的一半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方向射入磁场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轨迹圆心恰好在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则此粒子可以垂直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边出射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设轨迹恰好经过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点的粒子在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点入射方向与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轨迹的圆心角为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Cambria Math" panose="02040503050406030204" pitchFamily="18" charset="0"/>
                    <a:ea typeface="Times New Roman" panose="02020603050405020304" pitchFamily="18" charset="0"/>
                    <a:cs typeface="Cambria Math" panose="020405030504060302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为等边三角形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点射出的带电粒子在磁场中做圆周运动的时间为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且易知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边出射的粒子应占总粒子数的比例为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𝟏𝟖𝟎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den>
                    </m:f>
                  </m:oMath>
                </a14:m>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620688"/>
                <a:ext cx="11485848" cy="5507790"/>
              </a:xfrm>
              <a:blipFill rotWithShape="1">
                <a:blip r:embed="rId1"/>
                <a:stretch>
                  <a:fillRect l="-2" t="-5" r="1" b="2"/>
                </a:stretch>
              </a:blipFill>
            </p:spPr>
            <p:txBody>
              <a:bodyPr/>
              <a:lstStyle/>
              <a:p>
                <a:r>
                  <a:rPr lang="zh-CN" altLang="en-US">
                    <a:noFill/>
                  </a:rPr>
                  <a:t> </a:t>
                </a:r>
              </a:p>
            </p:txBody>
          </p:sp>
        </mc:Fallback>
      </mc:AlternateContent>
      <p:pic>
        <p:nvPicPr>
          <p:cNvPr id="3" name="ca490.jpg" descr="id:2147491013;FounderCES"/>
          <p:cNvPicPr/>
          <p:nvPr/>
        </p:nvPicPr>
        <p:blipFill>
          <a:blip r:embed="rId2">
            <a:clrChange>
              <a:clrFrom>
                <a:srgbClr val="FFFFFE"/>
              </a:clrFrom>
              <a:clrTo>
                <a:srgbClr val="FFFFFE">
                  <a:alpha val="0"/>
                </a:srgbClr>
              </a:clrTo>
            </a:clrChange>
          </a:blip>
          <a:stretch>
            <a:fillRect/>
          </a:stretch>
        </p:blipFill>
        <p:spPr>
          <a:xfrm>
            <a:off x="8255446" y="3789040"/>
            <a:ext cx="2304256" cy="2587041"/>
          </a:xfrm>
          <a:prstGeom prst="rect">
            <a:avLst/>
          </a:prstGeom>
        </p:spPr>
      </p:pic>
      <p:pic>
        <p:nvPicPr>
          <p:cNvPr id="4" name="24解析.eps" descr="id:2147489949;FounderCES"/>
          <p:cNvPicPr/>
          <p:nvPr/>
        </p:nvPicPr>
        <p:blipFill>
          <a:blip r:embed="rId3"/>
          <a:stretch>
            <a:fillRect/>
          </a:stretch>
        </p:blipFill>
        <p:spPr>
          <a:xfrm>
            <a:off x="497192" y="1071320"/>
            <a:ext cx="826824" cy="295189"/>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27458"/>
                <a:ext cx="7390536" cy="2068836"/>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假设</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磁场范围允许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点出发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在磁场中做圆周运动经过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点射出磁场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题中磁场为有界磁场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粒子欲沿圆周经过</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必先从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PR</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边射出磁场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所以粒子不可能完成上述假设的运动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27458"/>
                <a:ext cx="7390536" cy="2068836"/>
              </a:xfrm>
              <a:blipFill rotWithShape="1">
                <a:blip r:embed="rId1"/>
                <a:stretch>
                  <a:fillRect l="-2" t="-19" r="8" b="-49429"/>
                </a:stretch>
              </a:blipFill>
            </p:spPr>
            <p:txBody>
              <a:bodyPr/>
              <a:lstStyle/>
              <a:p>
                <a:r>
                  <a:rPr lang="zh-CN" altLang="en-US">
                    <a:noFill/>
                  </a:rPr>
                  <a:t> </a:t>
                </a:r>
              </a:p>
            </p:txBody>
          </p:sp>
        </mc:Fallback>
      </mc:AlternateContent>
      <p:pic>
        <p:nvPicPr>
          <p:cNvPr id="3" name="ca490.jpg" descr="id:2147491013;FounderCES"/>
          <p:cNvPicPr/>
          <p:nvPr/>
        </p:nvPicPr>
        <p:blipFill>
          <a:blip r:embed="rId2"/>
          <a:stretch>
            <a:fillRect/>
          </a:stretch>
        </p:blipFill>
        <p:spPr>
          <a:xfrm>
            <a:off x="8975526" y="836712"/>
            <a:ext cx="2088232" cy="2344506"/>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1"/>
          <p:cNvSpPr txBox="1"/>
          <p:nvPr/>
        </p:nvSpPr>
        <p:spPr bwMode="auto">
          <a:xfrm>
            <a:off x="360854" y="1268760"/>
            <a:ext cx="11485848" cy="1113766"/>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由于粒子源是向磁场内任意方向均匀发射粒子</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某个角度范围内发射的粒子占总粒子数的比例就与这个角度范围成正比</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顿有所悟.eps" descr="id:2147491027;FounderCES"/>
          <p:cNvPicPr/>
          <p:nvPr/>
        </p:nvPicPr>
        <p:blipFill>
          <a:blip r:embed="rId1"/>
          <a:stretch>
            <a:fillRect/>
          </a:stretch>
        </p:blipFill>
        <p:spPr>
          <a:xfrm>
            <a:off x="526741" y="1430178"/>
            <a:ext cx="1698695" cy="37273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在组合场和叠加场中的运动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带电粒子在组合场中运动的处理方法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解决带电粒子在组合场中运动问题的思路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常用物理规律</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带电粒子经过电场区域时利用动能定理或类平抛运动关系等分析；</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带电粒子经过磁场区域时利用圆周运动规律结合几何关系来处理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解题关键：从一种场进入另一种场时衔接速度不变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情境2.eps" descr="id:2147491034;FounderCES"/>
          <p:cNvPicPr/>
          <p:nvPr/>
        </p:nvPicPr>
        <p:blipFill>
          <a:blip r:embed="rId1"/>
          <a:stretch>
            <a:fillRect/>
          </a:stretch>
        </p:blipFill>
        <p:spPr>
          <a:xfrm>
            <a:off x="469251" y="899389"/>
            <a:ext cx="980430" cy="344346"/>
          </a:xfrm>
          <a:prstGeom prst="rect">
            <a:avLst/>
          </a:prstGeom>
        </p:spPr>
      </p:pic>
      <p:pic>
        <p:nvPicPr>
          <p:cNvPr id="4" name="kd223.jpg" descr="id:2147491041;FounderCES"/>
          <p:cNvPicPr/>
          <p:nvPr/>
        </p:nvPicPr>
        <p:blipFill>
          <a:blip r:embed="rId2"/>
          <a:stretch>
            <a:fillRect/>
          </a:stretch>
        </p:blipFill>
        <p:spPr>
          <a:xfrm>
            <a:off x="4367014" y="2572024"/>
            <a:ext cx="3312368" cy="1845992"/>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43775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带电粒子在叠加场中运动的解题思路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弄清叠加场的组成，一般有磁场、电场的叠加，电场、重力场的叠加，磁场、重力场的叠加，磁场、电场、重力场三者的叠加</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正确分析受力，除重力、弹力、摩擦力外要特别注意静电力和洛伦兹力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确定带电粒子的运动状态，注意运动情况和受力情况可能会相互影响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画出带电粒子的运动轨迹，灵活选择不同的运动规律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对于带电粒子连续通过几个不同叠加场的问题，要分阶段进行处理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衔接点的速度不变往往是解题的突破口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6539"/>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微观粒子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的运动轨迹可以通过磁场、电场进行调节</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的竖直条形区域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内存在方向垂直纸面向里、磁感应强度大小为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的竖直条形区域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内存在方向竖直向下的匀强电场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的带电粒子，以初速度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左边界上</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点水平向右垂直射入磁场，从区域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右边界上的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进入区域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，最终从区域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右边界水平向右射出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不计粒子的重力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内电场强度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16539"/>
              </a:xfrm>
              <a:blipFill rotWithShape="1">
                <a:blip r:embed="rId1"/>
                <a:stretch>
                  <a:fillRect l="-2" t="-15" r="1" b="3"/>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473341" y="915136"/>
            <a:ext cx="1076030" cy="356170"/>
          </a:xfrm>
          <a:prstGeom prst="rect">
            <a:avLst/>
          </a:prstGeom>
        </p:spPr>
      </p:pic>
      <p:pic>
        <p:nvPicPr>
          <p:cNvPr id="4" name="图片 3"/>
          <p:cNvPicPr>
            <a:picLocks noChangeAspect="1"/>
          </p:cNvPicPr>
          <p:nvPr/>
        </p:nvPicPr>
        <p:blipFill>
          <a:blip r:embed="rId3"/>
          <a:stretch>
            <a:fillRect/>
          </a:stretch>
        </p:blipFill>
        <p:spPr>
          <a:xfrm>
            <a:off x="5015086" y="3933056"/>
            <a:ext cx="2391549" cy="2652558"/>
          </a:xfrm>
          <a:prstGeom prst="rect">
            <a:avLst/>
          </a:prstGeom>
        </p:spPr>
      </p:pic>
      <p:pic>
        <p:nvPicPr>
          <p:cNvPr id="6" name="24答案.eps" descr="id:2147489956;FounderCES"/>
          <p:cNvPicPr/>
          <p:nvPr/>
        </p:nvPicPr>
        <p:blipFill>
          <a:blip r:embed="rId4"/>
          <a:stretch>
            <a:fillRect/>
          </a:stretch>
        </p:blipFill>
        <p:spPr>
          <a:xfrm>
            <a:off x="497192" y="5392239"/>
            <a:ext cx="826824" cy="295189"/>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327967" y="4885784"/>
                <a:ext cx="1181284" cy="1063496"/>
              </a:xfrm>
              <a:prstGeom prst="rect">
                <a:avLst/>
              </a:prstGeom>
            </p:spPr>
            <p:txBody>
              <a:bodyPr wrap="none">
                <a:spAutoFit/>
              </a:bodyPr>
              <a:lstStyle/>
              <a:p>
                <a:pPr algn="just">
                  <a:lnSpc>
                    <a:spcPct val="150000"/>
                  </a:lnSpc>
                  <a:spcAft>
                    <a:spcPts val="0"/>
                  </a:spcAft>
                </a:pPr>
                <a14:m>
                  <m:oMathPara xmlns:m="http://schemas.openxmlformats.org/officeDocument/2006/math">
                    <m:oMathParaPr>
                      <m:jc m:val="centerGroup"/>
                    </m:oMathParaPr>
                    <m:oMath xmlns:m="http://schemas.openxmlformats.org/officeDocument/2006/math">
                      <m:f>
                        <m:fPr>
                          <m:ctrlPr>
                            <a:rPr lang="zh-CN" altLang="zh-CN" sz="2000" i="1" smtClean="0">
                              <a:solidFill>
                                <a:schemeClr val="tx1"/>
                              </a:solidFill>
                              <a:latin typeface="Cambria Math" panose="02040503050406030204" pitchFamily="18" charset="0"/>
                              <a:ea typeface="Cambria Math" panose="02040503050406030204" pitchFamily="18" charset="0"/>
                            </a:rPr>
                          </m:ctrlPr>
                        </m:fPr>
                        <m:num>
                          <m:rad>
                            <m:radPr>
                              <m:degHide m:val="on"/>
                              <m:ctrlPr>
                                <a:rPr lang="zh-CN" altLang="zh-CN" sz="2000" i="1">
                                  <a:solidFill>
                                    <a:schemeClr val="tx1"/>
                                  </a:solidFill>
                                  <a:latin typeface="Cambria Math" panose="02040503050406030204" pitchFamily="18" charset="0"/>
                                  <a:ea typeface="Cambria Math" panose="02040503050406030204" pitchFamily="18" charset="0"/>
                                </a:rPr>
                              </m:ctrlPr>
                            </m:radPr>
                            <m:deg/>
                            <m:e>
                              <m:r>
                                <a:rPr lang="en-US" altLang="zh-CN" sz="2000" i="1">
                                  <a:solidFill>
                                    <a:schemeClr val="tx1"/>
                                  </a:solidFill>
                                  <a:latin typeface="Cambria Math" panose="02040503050406030204" pitchFamily="18" charset="0"/>
                                  <a:cs typeface="Times New Roman" panose="02020603050405020304" pitchFamily="18" charset="0"/>
                                </a:rPr>
                                <m:t>𝟑</m:t>
                              </m:r>
                            </m:e>
                          </m:rad>
                          <m:r>
                            <a:rPr lang="en-US" altLang="zh-CN" sz="2000" i="1">
                              <a:solidFill>
                                <a:schemeClr val="tx1"/>
                              </a:solidFill>
                              <a:latin typeface="Cambria Math" panose="02040503050406030204" pitchFamily="18" charset="0"/>
                              <a:cs typeface="Times New Roman" panose="02020603050405020304" pitchFamily="18" charset="0"/>
                            </a:rPr>
                            <m:t>𝒒</m:t>
                          </m:r>
                          <m:sSup>
                            <m:sSupPr>
                              <m:ctrlPr>
                                <a:rPr lang="zh-CN" altLang="zh-CN" sz="2000" i="1">
                                  <a:solidFill>
                                    <a:schemeClr val="tx1"/>
                                  </a:solidFill>
                                  <a:latin typeface="Cambria Math" panose="02040503050406030204" pitchFamily="18" charset="0"/>
                                  <a:ea typeface="Cambria Math" panose="02040503050406030204" pitchFamily="18" charset="0"/>
                                </a:rPr>
                              </m:ctrlPr>
                            </m:sSupPr>
                            <m:e>
                              <m:r>
                                <a:rPr lang="en-US" altLang="zh-CN" sz="2000" i="1">
                                  <a:solidFill>
                                    <a:schemeClr val="tx1"/>
                                  </a:solidFill>
                                  <a:latin typeface="Cambria Math" panose="02040503050406030204" pitchFamily="18" charset="0"/>
                                  <a:cs typeface="Times New Roman" panose="02020603050405020304" pitchFamily="18" charset="0"/>
                                </a:rPr>
                                <m:t>𝑩</m:t>
                              </m:r>
                            </m:e>
                            <m:sup>
                              <m:r>
                                <a:rPr lang="en-US" altLang="zh-CN" sz="2000" i="1">
                                  <a:solidFill>
                                    <a:schemeClr val="tx1"/>
                                  </a:solidFill>
                                  <a:latin typeface="Cambria Math" panose="02040503050406030204" pitchFamily="18" charset="0"/>
                                  <a:cs typeface="Times New Roman" panose="02020603050405020304" pitchFamily="18" charset="0"/>
                                </a:rPr>
                                <m:t>𝟐</m:t>
                              </m:r>
                            </m:sup>
                          </m:sSup>
                          <m:r>
                            <a:rPr lang="en-US" altLang="zh-CN" sz="2000" i="1">
                              <a:solidFill>
                                <a:schemeClr val="tx1"/>
                              </a:solidFill>
                              <a:latin typeface="Cambria Math" panose="02040503050406030204" pitchFamily="18" charset="0"/>
                              <a:cs typeface="Times New Roman" panose="02020603050405020304" pitchFamily="18" charset="0"/>
                            </a:rPr>
                            <m:t>𝑳</m:t>
                          </m:r>
                        </m:num>
                        <m:den>
                          <m:r>
                            <a:rPr lang="en-US" altLang="zh-CN" sz="2000" i="1">
                              <a:solidFill>
                                <a:schemeClr val="tx1"/>
                              </a:solidFill>
                              <a:latin typeface="Cambria Math" panose="02040503050406030204" pitchFamily="18" charset="0"/>
                              <a:cs typeface="Times New Roman" panose="02020603050405020304" pitchFamily="18" charset="0"/>
                            </a:rPr>
                            <m:t>𝒎</m:t>
                          </m:r>
                        </m:den>
                      </m:f>
                    </m:oMath>
                  </m:oMathPara>
                </a14:m>
                <a:endParaRPr lang="zh-CN" altLang="zh-CN" sz="2200" dirty="0">
                  <a:solidFill>
                    <a:schemeClr val="tx1"/>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1327967" y="4885784"/>
                <a:ext cx="1181284" cy="1063496"/>
              </a:xfrm>
              <a:prstGeom prst="rect">
                <a:avLst/>
              </a:prstGeom>
              <a:blipFill rotWithShape="1">
                <a:blip r:embed="rId5"/>
                <a:stretch>
                  <a:fillRect l="-15" t="-9" r="31" b="56"/>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498048"/>
                <a:ext cx="11485848" cy="514929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洛伦兹力提供向心力有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可得粒子在磁场中做圆周运动的半径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设粒子在磁场中速度的偏转角为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右边界水平向右射出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运动轨迹如图甲所示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粒子在电场中做类斜抛运动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这个运动可以反向看作类平抛运动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498048"/>
                <a:ext cx="11485848" cy="5149295"/>
              </a:xfrm>
              <a:blipFill rotWithShape="1">
                <a:blip r:embed="rId1"/>
                <a:stretch>
                  <a:fillRect l="-2" t="-4" r="1" b="6"/>
                </a:stretch>
              </a:blipFill>
            </p:spPr>
            <p:txBody>
              <a:bodyPr/>
              <a:lstStyle/>
              <a:p>
                <a:r>
                  <a:rPr lang="zh-CN" altLang="en-US">
                    <a:noFill/>
                  </a:rPr>
                  <a:t> </a:t>
                </a:r>
              </a:p>
            </p:txBody>
          </p:sp>
        </mc:Fallback>
      </mc:AlternateContent>
      <p:pic>
        <p:nvPicPr>
          <p:cNvPr id="3" name="24解析.eps" descr="id:2147491062;FounderCES"/>
          <p:cNvPicPr/>
          <p:nvPr/>
        </p:nvPicPr>
        <p:blipFill>
          <a:blip r:embed="rId2"/>
          <a:stretch>
            <a:fillRect/>
          </a:stretch>
        </p:blipFill>
        <p:spPr>
          <a:xfrm>
            <a:off x="497244" y="923327"/>
            <a:ext cx="898832" cy="320897"/>
          </a:xfrm>
          <a:prstGeom prst="rect">
            <a:avLst/>
          </a:prstGeom>
        </p:spPr>
      </p:pic>
      <p:pic>
        <p:nvPicPr>
          <p:cNvPr id="4" name="图片 3"/>
          <p:cNvPicPr>
            <a:picLocks noChangeAspect="1"/>
          </p:cNvPicPr>
          <p:nvPr/>
        </p:nvPicPr>
        <p:blipFill>
          <a:blip r:embed="rId3"/>
          <a:stretch>
            <a:fillRect/>
          </a:stretch>
        </p:blipFill>
        <p:spPr>
          <a:xfrm>
            <a:off x="5818969" y="3933056"/>
            <a:ext cx="2320930" cy="2180017"/>
          </a:xfrm>
          <a:prstGeom prst="rect">
            <a:avLst/>
          </a:prstGeom>
        </p:spPr>
      </p:pic>
      <p:sp>
        <p:nvSpPr>
          <p:cNvPr id="6" name="矩形 5"/>
          <p:cNvSpPr/>
          <p:nvPr/>
        </p:nvSpPr>
        <p:spPr>
          <a:xfrm>
            <a:off x="6732411" y="6113682"/>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830719"/>
                <a:ext cx="11485848" cy="3742756"/>
              </a:xfrm>
              <a:solidFill>
                <a:srgbClr val="E3F2E7"/>
              </a:solidFill>
            </p:spPr>
            <p:txBody>
              <a:bodyPr/>
              <a:lstStyle/>
              <a:p>
                <a:pPr algn="dist"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带电粒子在平行金属板中受到的电场力和洛伦兹力大小相等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带电粒子进入质谱仪的偏转磁场后做匀速圆周运动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由洛伦兹力提供向心力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可得</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①②</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两式可以求出粒子运动的速率</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、轨迹半径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要搞清粒子在什么场中做什么运动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而速度是联系前后的纽带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6" name="内容占位符 1"/>
              <p:cNvSpPr>
                <a:spLocks noRot="1" noChangeAspect="1" noMove="1" noResize="1" noEditPoints="1" noAdjustHandles="1" noChangeArrowheads="1" noChangeShapeType="1" noTextEdit="1"/>
              </p:cNvSpPr>
              <p:nvPr>
                <p:ph idx="1"/>
              </p:nvPr>
            </p:nvSpPr>
            <p:spPr>
              <a:xfrm>
                <a:off x="360854" y="830719"/>
                <a:ext cx="11485848" cy="3742756"/>
              </a:xfrm>
              <a:blipFill rotWithShape="1">
                <a:blip r:embed="rId1"/>
                <a:stretch>
                  <a:fillRect l="-2" t="-4" r="1" b="5"/>
                </a:stretch>
              </a:blipFill>
            </p:spPr>
            <p:txBody>
              <a:bodyPr/>
              <a:lstStyle/>
              <a:p>
                <a:r>
                  <a:rPr lang="zh-CN" altLang="en-US">
                    <a:noFill/>
                  </a:rPr>
                  <a:t> </a:t>
                </a:r>
              </a:p>
            </p:txBody>
          </p:sp>
        </mc:Fallback>
      </mc:AlternateContent>
      <p:pic>
        <p:nvPicPr>
          <p:cNvPr id="4" name="关键提醒.eps" descr="id:2147490712;FounderCES"/>
          <p:cNvPicPr/>
          <p:nvPr/>
        </p:nvPicPr>
        <p:blipFill>
          <a:blip r:embed="rId2"/>
          <a:stretch>
            <a:fillRect/>
          </a:stretch>
        </p:blipFill>
        <p:spPr>
          <a:xfrm>
            <a:off x="517877" y="979862"/>
            <a:ext cx="1923583" cy="379678"/>
          </a:xfrm>
          <a:prstGeom prst="rect">
            <a:avLst/>
          </a:prstGeom>
        </p:spPr>
      </p:pic>
      <p:sp>
        <p:nvSpPr>
          <p:cNvPr id="5" name="内容占位符 1"/>
          <p:cNvSpPr txBox="1"/>
          <p:nvPr/>
        </p:nvSpPr>
        <p:spPr bwMode="auto">
          <a:xfrm>
            <a:off x="360854" y="4653136"/>
            <a:ext cx="11485848" cy="113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质谱仪的应用</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可以测定带电粒子的质量和分析同位素</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1376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若仅调整区域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的宽度，使粒子从与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点等高的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离开区域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，求粒子在区域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中运动的总时间</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kd224.jpg" descr="id:2147491055;FounderCES"/>
          <p:cNvPicPr/>
          <p:nvPr/>
        </p:nvPicPr>
        <p:blipFill>
          <a:blip r:embed="rId1"/>
          <a:stretch>
            <a:fillRect/>
          </a:stretch>
        </p:blipFill>
        <p:spPr>
          <a:xfrm>
            <a:off x="4943078" y="2132856"/>
            <a:ext cx="1989435" cy="2350523"/>
          </a:xfrm>
          <a:prstGeom prst="rect">
            <a:avLst/>
          </a:prstGeom>
        </p:spPr>
      </p:pic>
      <p:pic>
        <p:nvPicPr>
          <p:cNvPr id="4" name="24答案.eps" descr="id:2147489956;FounderCES"/>
          <p:cNvPicPr/>
          <p:nvPr/>
        </p:nvPicPr>
        <p:blipFill>
          <a:blip r:embed="rId2"/>
          <a:stretch>
            <a:fillRect/>
          </a:stretch>
        </p:blipFill>
        <p:spPr>
          <a:xfrm>
            <a:off x="497192" y="2200860"/>
            <a:ext cx="826824" cy="295189"/>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486694" y="1700808"/>
                <a:ext cx="1508811" cy="1022331"/>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𝟒</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r>
                          <a:rPr lang="en-US" altLang="zh-CN" sz="2400" b="1" i="0" smtClean="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𝛑</m:t>
                        </m:r>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𝒎</m:t>
                        </m:r>
                      </m:num>
                      <m:den>
                        <m:r>
                          <a:rPr lang="en-US" altLang="zh-CN" sz="2400" i="1">
                            <a:solidFill>
                              <a:srgbClr val="000000"/>
                            </a:solidFill>
                            <a:latin typeface="Cambria Math" panose="02040503050406030204" pitchFamily="18" charset="0"/>
                            <a:cs typeface="Times New Roman" panose="02020603050405020304" pitchFamily="18" charset="0"/>
                          </a:rPr>
                          <m:t>𝟔</m:t>
                        </m:r>
                        <m:r>
                          <a:rPr lang="en-US" altLang="zh-CN" sz="2400" i="1">
                            <a:solidFill>
                              <a:srgbClr val="000000"/>
                            </a:solidFill>
                            <a:latin typeface="Cambria Math" panose="02040503050406030204" pitchFamily="18" charset="0"/>
                            <a:cs typeface="Times New Roman" panose="02020603050405020304" pitchFamily="18" charset="0"/>
                          </a:rPr>
                          <m:t>𝒒𝑩</m:t>
                        </m:r>
                      </m:den>
                    </m:f>
                  </m:oMath>
                </a14:m>
                <a:r>
                  <a:rPr lang="en-US" altLang="zh-CN" sz="2400" dirty="0" smtClean="0">
                    <a:solidFill>
                      <a:srgbClr val="000000"/>
                    </a:solidFill>
                    <a:cs typeface="Times New Roman" panose="02020603050405020304" pitchFamily="18" charset="0"/>
                  </a:rPr>
                  <a:t> </a:t>
                </a:r>
                <a:endParaRPr lang="zh-CN" altLang="zh-CN" sz="240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1486694" y="1700808"/>
                <a:ext cx="1508811" cy="1022331"/>
              </a:xfrm>
              <a:prstGeom prst="rect">
                <a:avLst/>
              </a:prstGeom>
              <a:blipFill rotWithShape="1">
                <a:blip r:embed="rId3"/>
                <a:stretch>
                  <a:fillRect l="-11" t="-27" r="-3690" b="-171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066067"/>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中运动的时间为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𝟑𝟔𝟎</m:t>
                        </m:r>
                        <m:r>
                          <m:rPr>
                            <m:nor/>
                          </m:rP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点等高的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离开区域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由类斜抛运动的对称性可知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中运动的时间为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Ⅰ</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中运动的总时间为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𝟔𝐪𝐁</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066067"/>
              </a:xfrm>
              <a:blipFill rotWithShape="1">
                <a:blip r:embed="rId1"/>
                <a:stretch>
                  <a:fillRect l="-2" t="-12" r="1" b="-2456"/>
                </a:stretch>
              </a:blipFill>
            </p:spPr>
            <p:txBody>
              <a:bodyPr/>
              <a:lstStyle/>
              <a:p>
                <a:r>
                  <a:rPr lang="zh-CN" altLang="en-US">
                    <a:noFill/>
                  </a:rPr>
                  <a:t> </a:t>
                </a:r>
              </a:p>
            </p:txBody>
          </p:sp>
        </mc:Fallback>
      </mc:AlternateContent>
      <p:pic>
        <p:nvPicPr>
          <p:cNvPr id="3" name="24解析.eps" descr="id:2147491062;FounderCES"/>
          <p:cNvPicPr/>
          <p:nvPr/>
        </p:nvPicPr>
        <p:blipFill>
          <a:blip r:embed="rId2"/>
          <a:stretch>
            <a:fillRect/>
          </a:stretch>
        </p:blipFill>
        <p:spPr>
          <a:xfrm>
            <a:off x="497244" y="923327"/>
            <a:ext cx="898832" cy="320897"/>
          </a:xfrm>
          <a:prstGeom prst="rect">
            <a:avLst/>
          </a:prstGeom>
        </p:spPr>
      </p:pic>
      <p:pic>
        <p:nvPicPr>
          <p:cNvPr id="4" name="kd224.jpg" descr="id:2147491055;FounderCES"/>
          <p:cNvPicPr/>
          <p:nvPr/>
        </p:nvPicPr>
        <p:blipFill>
          <a:blip r:embed="rId3"/>
          <a:stretch>
            <a:fillRect/>
          </a:stretch>
        </p:blipFill>
        <p:spPr>
          <a:xfrm>
            <a:off x="6455246" y="3212976"/>
            <a:ext cx="2376264" cy="2807563"/>
          </a:xfrm>
          <a:prstGeom prst="rect">
            <a:avLst/>
          </a:prstGeom>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1376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内再加一个垂直纸面向里、磁感应强度大小也为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的匀强磁场，调整区域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的宽度，使粒子仍能从区域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右边界水平射出，求该情况下区域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的宽度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kd224.jpg" descr="id:2147491055;FounderCES"/>
          <p:cNvPicPr/>
          <p:nvPr/>
        </p:nvPicPr>
        <p:blipFill>
          <a:blip r:embed="rId1"/>
          <a:stretch>
            <a:fillRect/>
          </a:stretch>
        </p:blipFill>
        <p:spPr>
          <a:xfrm>
            <a:off x="4943078" y="2132856"/>
            <a:ext cx="1989435" cy="2350523"/>
          </a:xfrm>
          <a:prstGeom prst="rect">
            <a:avLst/>
          </a:prstGeom>
        </p:spPr>
      </p:pic>
      <p:pic>
        <p:nvPicPr>
          <p:cNvPr id="4" name="24答案.eps" descr="id:2147489956;FounderCES"/>
          <p:cNvPicPr/>
          <p:nvPr/>
        </p:nvPicPr>
        <p:blipFill>
          <a:blip r:embed="rId2"/>
          <a:stretch>
            <a:fillRect/>
          </a:stretch>
        </p:blipFill>
        <p:spPr>
          <a:xfrm>
            <a:off x="497192" y="5187872"/>
            <a:ext cx="826824" cy="295189"/>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414686" y="4706371"/>
                <a:ext cx="10442539" cy="954877"/>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chemeClr val="tx1">
                                <a:lumMod val="95000"/>
                                <a:lumOff val="5000"/>
                              </a:schemeClr>
                            </a:solidFill>
                            <a:latin typeface="Cambria Math" panose="02040503050406030204" pitchFamily="18" charset="0"/>
                            <a:ea typeface="Cambria Math" panose="02040503050406030204" pitchFamily="18" charset="0"/>
                          </a:rPr>
                        </m:ctrlPr>
                      </m:fPr>
                      <m:num>
                        <m:r>
                          <m:rPr>
                            <m:nor/>
                          </m:rPr>
                          <a:rPr lang="en-US" altLang="zh-CN" sz="2400">
                            <a:solidFill>
                              <a:schemeClr val="tx1">
                                <a:lumMod val="95000"/>
                                <a:lumOff val="5000"/>
                              </a:schemeClr>
                            </a:solidFill>
                            <a:latin typeface="宋体" panose="02010600030101010101" pitchFamily="2" charset="-122"/>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𝟒</m:t>
                        </m:r>
                        <m:rad>
                          <m:radPr>
                            <m:degHide m:val="on"/>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radPr>
                          <m:deg/>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𝟑</m:t>
                            </m:r>
                          </m:e>
                        </m:rad>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𝒏</m:t>
                        </m:r>
                        <m:r>
                          <a:rPr lang="en-US" altLang="zh-CN" sz="2400" b="1" i="0" smtClean="0">
                            <a:solidFill>
                              <a:schemeClr val="tx1">
                                <a:lumMod val="95000"/>
                                <a:lumOff val="5000"/>
                              </a:schemeClr>
                            </a:solidFill>
                            <a:latin typeface="Cambria Math" panose="02040503050406030204" pitchFamily="18" charset="0"/>
                            <a:cs typeface="Times New Roman" panose="02020603050405020304" pitchFamily="18" charset="0"/>
                          </a:rPr>
                          <m:t>+</m:t>
                        </m:r>
                        <m:rad>
                          <m:radPr>
                            <m:degHide m:val="on"/>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radPr>
                          <m:deg/>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𝟑</m:t>
                            </m:r>
                          </m:e>
                        </m:rad>
                        <m:r>
                          <m:rPr>
                            <m:nor/>
                          </m:rPr>
                          <a:rPr lang="en-US" altLang="zh-CN" sz="2400">
                            <a:solidFill>
                              <a:schemeClr val="tx1">
                                <a:lumMod val="95000"/>
                                <a:lumOff val="5000"/>
                              </a:schemeClr>
                            </a:solidFill>
                            <a:latin typeface="宋体" panose="02010600030101010101" pitchFamily="2" charset="-122"/>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𝛑</m:t>
                        </m:r>
                        <m:r>
                          <a:rPr lang="en-US" altLang="zh-CN" sz="2400" b="1" i="1" smtClean="0">
                            <a:solidFill>
                              <a:schemeClr val="tx1">
                                <a:lumMod val="95000"/>
                                <a:lumOff val="5000"/>
                              </a:schemeClr>
                            </a:solidFill>
                            <a:latin typeface="Cambria Math" panose="02040503050406030204" pitchFamily="18" charset="0"/>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𝟐</m:t>
                        </m:r>
                      </m:num>
                      <m:den>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𝟐</m:t>
                        </m:r>
                      </m:den>
                    </m:f>
                  </m:oMath>
                </a14:m>
                <a:r>
                  <a:rPr lang="en-US" altLang="zh-CN" sz="2400" i="1" dirty="0">
                    <a:solidFill>
                      <a:schemeClr val="tx1">
                        <a:lumMod val="95000"/>
                        <a:lumOff val="5000"/>
                      </a:schemeClr>
                    </a:solidFill>
                  </a:rPr>
                  <a:t>L</a:t>
                </a:r>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a:t>
                </a:r>
                <a:r>
                  <a:rPr lang="en-US" altLang="zh-CN" sz="2400" i="1" dirty="0">
                    <a:solidFill>
                      <a:schemeClr val="tx1">
                        <a:lumMod val="95000"/>
                        <a:lumOff val="5000"/>
                      </a:schemeClr>
                    </a:solidFill>
                  </a:rPr>
                  <a:t>n</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0</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1</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2</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3</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latin typeface="楷体" panose="02010609060101010101" pitchFamily="49" charset="-122"/>
                    <a:cs typeface="Times New Roman" panose="02020603050405020304" pitchFamily="18" charset="0"/>
                  </a:rPr>
                  <a:t>…</a:t>
                </a:r>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a:t>
                </a:r>
                <a:r>
                  <a:rPr lang="zh-CN" altLang="zh-CN" sz="2400" dirty="0">
                    <a:solidFill>
                      <a:schemeClr val="tx1">
                        <a:lumMod val="95000"/>
                        <a:lumOff val="5000"/>
                      </a:schemeClr>
                    </a:solidFill>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fPr>
                      <m:num>
                        <m:r>
                          <m:rPr>
                            <m:nor/>
                          </m:rPr>
                          <a:rPr lang="en-US" altLang="zh-CN" sz="2400">
                            <a:solidFill>
                              <a:schemeClr val="tx1">
                                <a:lumMod val="95000"/>
                                <a:lumOff val="5000"/>
                              </a:schemeClr>
                            </a:solidFill>
                            <a:latin typeface="宋体" panose="02010600030101010101" pitchFamily="2" charset="-122"/>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𝟒</m:t>
                        </m:r>
                        <m:rad>
                          <m:radPr>
                            <m:degHide m:val="on"/>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radPr>
                          <m:deg/>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𝟑</m:t>
                            </m:r>
                          </m:e>
                        </m:rad>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𝒏</m:t>
                        </m:r>
                        <m:r>
                          <a:rPr lang="en-US" altLang="zh-CN" sz="2400">
                            <a:solidFill>
                              <a:schemeClr val="tx1">
                                <a:lumMod val="95000"/>
                                <a:lumOff val="5000"/>
                              </a:schemeClr>
                            </a:solidFill>
                            <a:latin typeface="Cambria Math" panose="02040503050406030204" pitchFamily="18" charset="0"/>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𝟑</m:t>
                        </m:r>
                        <m:rad>
                          <m:radPr>
                            <m:degHide m:val="on"/>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radPr>
                          <m:deg/>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𝟑</m:t>
                            </m:r>
                          </m:e>
                        </m:rad>
                        <m:r>
                          <m:rPr>
                            <m:nor/>
                          </m:rPr>
                          <a:rPr lang="en-US" altLang="zh-CN" sz="2400">
                            <a:solidFill>
                              <a:schemeClr val="tx1">
                                <a:lumMod val="95000"/>
                                <a:lumOff val="5000"/>
                              </a:schemeClr>
                            </a:solidFill>
                            <a:latin typeface="宋体" panose="02010600030101010101" pitchFamily="2" charset="-122"/>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𝛑</m:t>
                        </m:r>
                        <m:r>
                          <a:rPr lang="en-US" altLang="zh-CN" sz="2400" b="1" i="1" smtClean="0">
                            <a:solidFill>
                              <a:schemeClr val="tx1">
                                <a:lumMod val="95000"/>
                                <a:lumOff val="5000"/>
                              </a:schemeClr>
                            </a:solidFill>
                            <a:latin typeface="Cambria Math" panose="02040503050406030204" pitchFamily="18" charset="0"/>
                            <a:cs typeface="Times New Roman" panose="02020603050405020304" pitchFamily="18" charset="0"/>
                          </a:rPr>
                          <m:t>−</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𝟐</m:t>
                        </m:r>
                      </m:num>
                      <m:den>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𝟐</m:t>
                        </m:r>
                      </m:den>
                    </m:f>
                  </m:oMath>
                </a14:m>
                <a:r>
                  <a:rPr lang="en-US" altLang="zh-CN" sz="2400" i="1" dirty="0">
                    <a:solidFill>
                      <a:schemeClr val="tx1">
                        <a:lumMod val="95000"/>
                        <a:lumOff val="5000"/>
                      </a:schemeClr>
                    </a:solidFill>
                  </a:rPr>
                  <a:t>L</a:t>
                </a:r>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a:t>
                </a:r>
                <a:r>
                  <a:rPr lang="en-US" altLang="zh-CN" sz="2400" i="1" dirty="0">
                    <a:solidFill>
                      <a:schemeClr val="tx1">
                        <a:lumMod val="95000"/>
                        <a:lumOff val="5000"/>
                      </a:schemeClr>
                    </a:solidFill>
                  </a:rPr>
                  <a:t>n</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0</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1</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2</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rPr>
                  <a:t>3</a:t>
                </a:r>
                <a:r>
                  <a:rPr lang="zh-CN" altLang="zh-CN" sz="2400" dirty="0">
                    <a:solidFill>
                      <a:schemeClr val="tx1">
                        <a:lumMod val="95000"/>
                        <a:lumOff val="5000"/>
                      </a:schemeClr>
                    </a:solidFill>
                    <a:cs typeface="Times New Roman" panose="02020603050405020304" pitchFamily="18" charset="0"/>
                  </a:rPr>
                  <a:t>，</a:t>
                </a:r>
                <a:r>
                  <a:rPr lang="en-US" altLang="zh-CN" sz="2400" dirty="0">
                    <a:solidFill>
                      <a:schemeClr val="tx1">
                        <a:lumMod val="95000"/>
                        <a:lumOff val="5000"/>
                      </a:schemeClr>
                    </a:solidFill>
                    <a:latin typeface="楷体" panose="02010609060101010101" pitchFamily="49" charset="-122"/>
                    <a:cs typeface="Times New Roman" panose="02020603050405020304" pitchFamily="18" charset="0"/>
                  </a:rPr>
                  <a:t>…</a:t>
                </a:r>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a:t>
                </a:r>
                <a:endParaRPr lang="zh-CN" altLang="zh-CN" sz="2400" dirty="0">
                  <a:solidFill>
                    <a:schemeClr val="tx1">
                      <a:lumMod val="95000"/>
                      <a:lumOff val="5000"/>
                    </a:schemeClr>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1414686" y="4706371"/>
                <a:ext cx="10442539" cy="954877"/>
              </a:xfrm>
              <a:prstGeom prst="rect">
                <a:avLst/>
              </a:prstGeom>
              <a:blipFill rotWithShape="1">
                <a:blip r:embed="rId3"/>
                <a:stretch>
                  <a:fillRect l="-5" t="-40" r="5" b="-1639"/>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74010"/>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配速法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给粒子一个水平向右的速度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和水平向左的速度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两者等大反向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的合速度为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合速度与水平方向的夹角为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874010"/>
              </a:xfrm>
              <a:blipFill rotWithShape="1">
                <a:blip r:embed="rId1"/>
                <a:stretch>
                  <a:fillRect l="-2" t="-22" r="1" b="22"/>
                </a:stretch>
              </a:blipFill>
            </p:spPr>
            <p:txBody>
              <a:bodyPr/>
              <a:lstStyle/>
              <a:p>
                <a:r>
                  <a:rPr lang="zh-CN" altLang="en-US">
                    <a:noFill/>
                  </a:rPr>
                  <a:t> </a:t>
                </a:r>
              </a:p>
            </p:txBody>
          </p:sp>
        </mc:Fallback>
      </mc:AlternateContent>
      <p:pic>
        <p:nvPicPr>
          <p:cNvPr id="3" name="24解析.eps" descr="id:2147491062;FounderCES"/>
          <p:cNvPicPr/>
          <p:nvPr/>
        </p:nvPicPr>
        <p:blipFill>
          <a:blip r:embed="rId2"/>
          <a:stretch>
            <a:fillRect/>
          </a:stretch>
        </p:blipFill>
        <p:spPr>
          <a:xfrm>
            <a:off x="497244" y="923327"/>
            <a:ext cx="898832" cy="320897"/>
          </a:xfrm>
          <a:prstGeom prst="rect">
            <a:avLst/>
          </a:prstGeom>
        </p:spPr>
      </p:pic>
      <p:pic>
        <p:nvPicPr>
          <p:cNvPr id="4" name="kd226.jpg" descr="id:2147491076;FounderCES"/>
          <p:cNvPicPr/>
          <p:nvPr/>
        </p:nvPicPr>
        <p:blipFill>
          <a:blip r:embed="rId3"/>
          <a:stretch>
            <a:fillRect/>
          </a:stretch>
        </p:blipFill>
        <p:spPr>
          <a:xfrm>
            <a:off x="4831823" y="3568688"/>
            <a:ext cx="2543909" cy="1506141"/>
          </a:xfrm>
          <a:prstGeom prst="rect">
            <a:avLst/>
          </a:prstGeom>
        </p:spPr>
      </p:pic>
      <p:sp>
        <p:nvSpPr>
          <p:cNvPr id="6" name="矩形 5"/>
          <p:cNvSpPr/>
          <p:nvPr/>
        </p:nvSpPr>
        <p:spPr>
          <a:xfrm>
            <a:off x="5848507" y="5074829"/>
            <a:ext cx="494046"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66130"/>
              </a:xfrm>
            </p:spPr>
            <p:txBody>
              <a:bodyPr/>
              <a:lstStyle/>
              <a:p>
                <a:pPr hangingPunct="0">
                  <a:lnSpc>
                    <a:spcPct val="140000"/>
                  </a:lnSpc>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根据运动的合成与分解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粒子的运动可看成速度大小为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的匀速圆周运动和速度大小为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的匀速直线运动的合运动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右边界水平射出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根据洛伦兹力提供向心力有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m:rPr>
                                <m:nor/>
                              </m:rPr>
                              <a:rPr lang="zh-CN" altLang="zh-CN" b="1" baseline="-5000">
                                <a:solidFill>
                                  <a:srgbClr val="000000"/>
                                </a:solidFill>
                                <a:latin typeface="楷体" panose="02010609060101010101" pitchFamily="49" charset="-122"/>
                                <a:ea typeface="楷体" panose="02010609060101010101" pitchFamily="49" charset="-122"/>
                                <a:cs typeface="Times New Roman" panose="02020603050405020304" pitchFamily="18" charset="0"/>
                              </a:rPr>
                              <m:t>合</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e>
                          <m:sub>
                            <m:r>
                              <m:rPr>
                                <m:nor/>
                              </m:rPr>
                              <a:rPr lang="zh-CN" altLang="zh-CN" b="1" baseline="-5000">
                                <a:solidFill>
                                  <a:srgbClr val="000000"/>
                                </a:solidFill>
                                <a:latin typeface="楷体" panose="02010609060101010101" pitchFamily="49" charset="-122"/>
                                <a:ea typeface="楷体" panose="02010609060101010101" pitchFamily="49" charset="-122"/>
                                <a:cs typeface="Times New Roman" panose="02020603050405020304" pitchFamily="18" charset="0"/>
                              </a:rPr>
                              <m:t>合</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可得粒子圆周分运动的半径为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右边界水平射出时的速度为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中的运动时间为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的宽度为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0"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66130"/>
              </a:xfrm>
              <a:blipFill rotWithShape="1">
                <a:blip r:embed="rId1"/>
                <a:stretch>
                  <a:fillRect l="-2" t="-11" r="1" b="6"/>
                </a:stretch>
              </a:blipFill>
            </p:spPr>
            <p:txBody>
              <a:bodyPr/>
              <a:lstStyle/>
              <a:p>
                <a:r>
                  <a:rPr lang="zh-CN" altLang="en-US">
                    <a:noFill/>
                  </a:rPr>
                  <a:t> </a:t>
                </a:r>
              </a:p>
            </p:txBody>
          </p:sp>
        </mc:Fallback>
      </mc:AlternateContent>
      <p:pic>
        <p:nvPicPr>
          <p:cNvPr id="3" name="kd226.jpg" descr="id:2147491076;FounderCES"/>
          <p:cNvPicPr/>
          <p:nvPr/>
        </p:nvPicPr>
        <p:blipFill>
          <a:blip r:embed="rId2"/>
          <a:stretch>
            <a:fillRect/>
          </a:stretch>
        </p:blipFill>
        <p:spPr>
          <a:xfrm>
            <a:off x="9623598" y="4118645"/>
            <a:ext cx="1944216" cy="1151088"/>
          </a:xfrm>
          <a:prstGeom prst="rect">
            <a:avLst/>
          </a:prstGeom>
        </p:spPr>
      </p:pic>
      <p:sp>
        <p:nvSpPr>
          <p:cNvPr id="4" name="矩形 3"/>
          <p:cNvSpPr/>
          <p:nvPr/>
        </p:nvSpPr>
        <p:spPr>
          <a:xfrm>
            <a:off x="10024647" y="5229200"/>
            <a:ext cx="494046"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pic>
        <p:nvPicPr>
          <p:cNvPr id="6" name="图片 5"/>
          <p:cNvPicPr>
            <a:picLocks noChangeAspect="1"/>
          </p:cNvPicPr>
          <p:nvPr/>
        </p:nvPicPr>
        <p:blipFill>
          <a:blip r:embed="rId3"/>
          <a:stretch>
            <a:fillRect/>
          </a:stretch>
        </p:blipFill>
        <p:spPr>
          <a:xfrm>
            <a:off x="7614130" y="3629185"/>
            <a:ext cx="1773801" cy="1666106"/>
          </a:xfrm>
          <a:prstGeom prst="rect">
            <a:avLst/>
          </a:prstGeom>
        </p:spPr>
      </p:pic>
      <p:sp>
        <p:nvSpPr>
          <p:cNvPr id="7" name="矩形 6"/>
          <p:cNvSpPr/>
          <p:nvPr/>
        </p:nvSpPr>
        <p:spPr>
          <a:xfrm>
            <a:off x="8254007" y="5391016"/>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631379"/>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若粒子从区域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右边界水平射出的速度为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中的运动时间为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𝜶</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区域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的宽度为</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631379"/>
              </a:xfrm>
              <a:blipFill rotWithShape="1">
                <a:blip r:embed="rId1"/>
                <a:stretch>
                  <a:fillRect l="-2" t="-17" r="1" b="-1107"/>
                </a:stretch>
              </a:blipFill>
            </p:spPr>
            <p:txBody>
              <a:bodyPr/>
              <a:lstStyle/>
              <a:p>
                <a:r>
                  <a:rPr lang="zh-CN" altLang="en-US">
                    <a:noFill/>
                  </a:rPr>
                  <a:t> </a:t>
                </a:r>
              </a:p>
            </p:txBody>
          </p:sp>
        </mc:Fallback>
      </mc:AlternateContent>
      <p:pic>
        <p:nvPicPr>
          <p:cNvPr id="3" name="图片 2"/>
          <p:cNvPicPr>
            <a:picLocks noChangeAspect="1"/>
          </p:cNvPicPr>
          <p:nvPr/>
        </p:nvPicPr>
        <p:blipFill>
          <a:blip r:embed="rId2"/>
          <a:stretch>
            <a:fillRect/>
          </a:stretch>
        </p:blipFill>
        <p:spPr>
          <a:xfrm>
            <a:off x="7967414" y="1052736"/>
            <a:ext cx="2320930" cy="2180017"/>
          </a:xfrm>
          <a:prstGeom prst="rect">
            <a:avLst/>
          </a:prstGeom>
        </p:spPr>
      </p:pic>
      <p:sp>
        <p:nvSpPr>
          <p:cNvPr id="4" name="矩形 3"/>
          <p:cNvSpPr/>
          <p:nvPr/>
        </p:nvSpPr>
        <p:spPr>
          <a:xfrm>
            <a:off x="8880856" y="3233362"/>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pic>
        <p:nvPicPr>
          <p:cNvPr id="5" name="kd226.jpg" descr="id:2147491076;FounderCES"/>
          <p:cNvPicPr/>
          <p:nvPr/>
        </p:nvPicPr>
        <p:blipFill>
          <a:blip r:embed="rId3"/>
          <a:stretch>
            <a:fillRect/>
          </a:stretch>
        </p:blipFill>
        <p:spPr>
          <a:xfrm>
            <a:off x="8102947" y="4077072"/>
            <a:ext cx="2543909" cy="1506141"/>
          </a:xfrm>
          <a:prstGeom prst="rect">
            <a:avLst/>
          </a:prstGeom>
        </p:spPr>
      </p:pic>
      <p:sp>
        <p:nvSpPr>
          <p:cNvPr id="6" name="矩形 5"/>
          <p:cNvSpPr/>
          <p:nvPr/>
        </p:nvSpPr>
        <p:spPr>
          <a:xfrm>
            <a:off x="9119631" y="5583213"/>
            <a:ext cx="494046" cy="646331"/>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19194"/>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在交变电磁场中的运动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交变场的问题主要体现在电场力、洛伦兹力的变化上，因而最终总是体现在带电粒子运动的多过程性、周期性和对称性上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研究带电粒子在交变场中的运动时，必须进行严格的受力分析、运动过程分析、画出运动过程示意图，紧密结合牛顿运动定律，理清运动的性质特点，找出各过程的联系所在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分析问题时可以先分析在一个周期内粒子的运动情况，明确运动性质，判断周期性变化的电场或磁场对粒子运动的影响；画出粒子运动轨迹，分析轨迹的周期性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在交变电场中，若交流电压的周期远大于粒子穿越电场的时间，则粒子穿越时间内的电场可视为匀强电场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合理选择物理方法，是解答这类问题的关键</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情境3.eps" descr="id:2147491090;FounderCES"/>
          <p:cNvPicPr/>
          <p:nvPr/>
        </p:nvPicPr>
        <p:blipFill>
          <a:blip r:embed="rId1"/>
          <a:stretch>
            <a:fillRect/>
          </a:stretch>
        </p:blipFill>
        <p:spPr>
          <a:xfrm>
            <a:off x="478582" y="871396"/>
            <a:ext cx="1052438" cy="369637"/>
          </a:xfrm>
          <a:prstGeom prst="rect">
            <a:avLst/>
          </a:prstGeom>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图甲所示，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为竖直放置彼此平行的两块平板，板间距离为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，两板中央各有一个小孔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在两板间有垂直于纸面方向的磁场，磁感应强度随时间的变化如图乙所示，设垂直纸面向里为磁场的正方向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有一束正离子在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时垂直于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板从小孔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射入磁场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已知正离子质量为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，正离子在磁场中做匀速圆周运动的周期与磁感应强度变化的周期都为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，忽略粒子间的相互作用力和离子的重力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3.eps" descr="id:2147491097;FounderCES"/>
          <p:cNvPicPr/>
          <p:nvPr/>
        </p:nvPicPr>
        <p:blipFill>
          <a:blip r:embed="rId1"/>
          <a:stretch>
            <a:fillRect/>
          </a:stretch>
        </p:blipFill>
        <p:spPr>
          <a:xfrm>
            <a:off x="478582" y="908720"/>
            <a:ext cx="1047040" cy="337713"/>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4150990" y="3645024"/>
            <a:ext cx="5314911" cy="2282023"/>
          </a:xfrm>
          <a:prstGeom prst="rect">
            <a:avLst/>
          </a:prstGeom>
        </p:spPr>
      </p:pic>
      <p:sp>
        <p:nvSpPr>
          <p:cNvPr id="6" name="矩形 5"/>
          <p:cNvSpPr/>
          <p:nvPr/>
        </p:nvSpPr>
        <p:spPr>
          <a:xfrm>
            <a:off x="4871070" y="5842588"/>
            <a:ext cx="3528392" cy="559769"/>
          </a:xfrm>
          <a:prstGeom prst="rect">
            <a:avLst/>
          </a:prstGeom>
        </p:spPr>
        <p:txBody>
          <a:bodyPr wrap="square">
            <a:spAutoFit/>
          </a:bodyPr>
          <a:lstStyle/>
          <a:p>
            <a:pPr>
              <a:lnSpc>
                <a:spcPct val="150000"/>
              </a:lnSpc>
              <a:spcAft>
                <a:spcPts val="0"/>
              </a:spcAft>
            </a:pP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r>
              <a:rPr lang="en-US"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zh-CN" sz="105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7" name="24答案.eps" descr="id:2147489956;FounderCES"/>
          <p:cNvPicPr/>
          <p:nvPr/>
        </p:nvPicPr>
        <p:blipFill>
          <a:blip r:embed="rId3"/>
          <a:stretch>
            <a:fillRect/>
          </a:stretch>
        </p:blipFill>
        <p:spPr>
          <a:xfrm>
            <a:off x="497192" y="4910957"/>
            <a:ext cx="826824" cy="295189"/>
          </a:xfrm>
          <a:prstGeom prst="rect">
            <a:avLst/>
          </a:prstGeom>
        </p:spPr>
      </p:pic>
      <mc:AlternateContent xmlns:mc="http://schemas.openxmlformats.org/markup-compatibility/2006">
        <mc:Choice xmlns:a14="http://schemas.microsoft.com/office/drawing/2010/main" Requires="a14">
          <p:sp>
            <p:nvSpPr>
              <p:cNvPr id="8" name="矩形 7"/>
              <p:cNvSpPr/>
              <p:nvPr/>
            </p:nvSpPr>
            <p:spPr>
              <a:xfrm>
                <a:off x="1630710" y="4509120"/>
                <a:ext cx="984565" cy="888513"/>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chemeClr val="tx1">
                                <a:lumMod val="95000"/>
                                <a:lumOff val="5000"/>
                              </a:schemeClr>
                            </a:solidFill>
                            <a:latin typeface="Cambria Math" panose="02040503050406030204" pitchFamily="18" charset="0"/>
                            <a:ea typeface="Cambria Math" panose="02040503050406030204" pitchFamily="18" charset="0"/>
                          </a:rPr>
                        </m:ctrlPr>
                      </m:fPr>
                      <m:num>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𝟐</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𝛑</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𝒎</m:t>
                        </m:r>
                      </m:num>
                      <m:den>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𝒒</m:t>
                        </m:r>
                        <m:sSub>
                          <m:sSubPr>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𝑻</m:t>
                            </m:r>
                          </m:e>
                          <m:sub>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𝟎</m:t>
                            </m:r>
                          </m:sub>
                        </m:sSub>
                      </m:den>
                    </m:f>
                  </m:oMath>
                </a14:m>
                <a:r>
                  <a:rPr lang="zh-CN" altLang="zh-CN" sz="2400" dirty="0">
                    <a:solidFill>
                      <a:schemeClr val="tx1">
                        <a:lumMod val="95000"/>
                        <a:lumOff val="5000"/>
                      </a:schemeClr>
                    </a:solidFill>
                    <a:cs typeface="Times New Roman" panose="02020603050405020304" pitchFamily="18" charset="0"/>
                  </a:rPr>
                  <a:t>　</a:t>
                </a:r>
                <a:endParaRPr lang="zh-CN" altLang="zh-CN" sz="2400" dirty="0">
                  <a:solidFill>
                    <a:schemeClr val="tx1">
                      <a:lumMod val="95000"/>
                      <a:lumOff val="5000"/>
                    </a:schemeClr>
                  </a:solidFill>
                  <a:cs typeface="Times New Roman" panose="02020603050405020304" pitchFamily="18" charset="0"/>
                </a:endParaRPr>
              </a:p>
            </p:txBody>
          </p:sp>
        </mc:Choice>
        <mc:Fallback>
          <p:sp>
            <p:nvSpPr>
              <p:cNvPr id="8" name="矩形 7"/>
              <p:cNvSpPr>
                <a:spLocks noRot="1" noChangeAspect="1" noMove="1" noResize="1" noEditPoints="1" noAdjustHandles="1" noChangeArrowheads="1" noChangeShapeType="1" noTextEdit="1"/>
              </p:cNvSpPr>
              <p:nvPr/>
            </p:nvSpPr>
            <p:spPr>
              <a:xfrm>
                <a:off x="1630710" y="4509120"/>
                <a:ext cx="984565" cy="888513"/>
              </a:xfrm>
              <a:prstGeom prst="rect">
                <a:avLst/>
              </a:prstGeom>
              <a:blipFill rotWithShape="1">
                <a:blip r:embed="rId4"/>
                <a:stretch>
                  <a:fillRect l="-3" t="-70" r="35" b="-91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59511"/>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正离子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在磁场中做匀速圆周运动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由洛伦兹力提供向心力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正离子做匀速圆周运动的周期为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𝐫</m:t>
                        </m:r>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联立解得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59511"/>
              </a:xfrm>
              <a:blipFill rotWithShape="1">
                <a:blip r:embed="rId1"/>
                <a:stretch>
                  <a:fillRect l="-2" t="-24" r="1" b="-1046"/>
                </a:stretch>
              </a:blipFill>
            </p:spPr>
            <p:txBody>
              <a:bodyPr/>
              <a:lstStyle/>
              <a:p>
                <a:r>
                  <a:rPr lang="zh-CN" altLang="en-US">
                    <a:noFill/>
                  </a:rPr>
                  <a:t> </a:t>
                </a:r>
              </a:p>
            </p:txBody>
          </p:sp>
        </mc:Fallback>
      </mc:AlternateContent>
      <p:pic>
        <p:nvPicPr>
          <p:cNvPr id="3" name="24解析.eps" descr="id:2147491062;FounderCES"/>
          <p:cNvPicPr/>
          <p:nvPr/>
        </p:nvPicPr>
        <p:blipFill>
          <a:blip r:embed="rId2"/>
          <a:stretch>
            <a:fillRect/>
          </a:stretch>
        </p:blipFill>
        <p:spPr>
          <a:xfrm>
            <a:off x="497244" y="1187421"/>
            <a:ext cx="898832" cy="320897"/>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430910" y="3068960"/>
            <a:ext cx="5314911" cy="2282023"/>
          </a:xfrm>
          <a:prstGeom prst="rect">
            <a:avLst/>
          </a:prstGeom>
        </p:spPr>
      </p:pic>
      <p:sp>
        <p:nvSpPr>
          <p:cNvPr id="5" name="矩形 4"/>
          <p:cNvSpPr/>
          <p:nvPr/>
        </p:nvSpPr>
        <p:spPr>
          <a:xfrm>
            <a:off x="4150990" y="5266524"/>
            <a:ext cx="3528392" cy="559769"/>
          </a:xfrm>
          <a:prstGeom prst="rect">
            <a:avLst/>
          </a:prstGeom>
        </p:spPr>
        <p:txBody>
          <a:bodyPr wrap="square">
            <a:spAutoFit/>
          </a:bodyPr>
          <a:lstStyle/>
          <a:p>
            <a:pPr>
              <a:lnSpc>
                <a:spcPct val="150000"/>
              </a:lnSpc>
              <a:spcAft>
                <a:spcPts val="0"/>
              </a:spcAft>
            </a:pP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r>
              <a:rPr lang="en-US"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zh-CN" sz="105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若正离子在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时刻恰好从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孔垂直于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板射出磁场，求该离子在磁场中的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358902" y="1849389"/>
            <a:ext cx="5314911" cy="2282023"/>
          </a:xfrm>
          <a:prstGeom prst="rect">
            <a:avLst/>
          </a:prstGeom>
        </p:spPr>
      </p:pic>
      <p:sp>
        <p:nvSpPr>
          <p:cNvPr id="4" name="矩形 3"/>
          <p:cNvSpPr/>
          <p:nvPr/>
        </p:nvSpPr>
        <p:spPr>
          <a:xfrm>
            <a:off x="4078982" y="4046953"/>
            <a:ext cx="3528392" cy="559769"/>
          </a:xfrm>
          <a:prstGeom prst="rect">
            <a:avLst/>
          </a:prstGeom>
        </p:spPr>
        <p:txBody>
          <a:bodyPr wrap="square">
            <a:spAutoFit/>
          </a:bodyPr>
          <a:lstStyle/>
          <a:p>
            <a:pPr>
              <a:lnSpc>
                <a:spcPct val="150000"/>
              </a:lnSpc>
              <a:spcAft>
                <a:spcPts val="0"/>
              </a:spcAft>
            </a:pP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r>
              <a:rPr lang="en-US"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zh-CN" sz="105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5" name="24答案.eps" descr="id:2147489956;FounderCES"/>
          <p:cNvPicPr/>
          <p:nvPr/>
        </p:nvPicPr>
        <p:blipFill>
          <a:blip r:embed="rId2"/>
          <a:stretch>
            <a:fillRect/>
          </a:stretch>
        </p:blipFill>
        <p:spPr>
          <a:xfrm>
            <a:off x="497192" y="2063543"/>
            <a:ext cx="826824" cy="295189"/>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578330" y="1661706"/>
                <a:ext cx="484428" cy="831190"/>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chemeClr val="tx1">
                                <a:lumMod val="95000"/>
                                <a:lumOff val="5000"/>
                              </a:schemeClr>
                            </a:solidFill>
                            <a:latin typeface="Cambria Math" panose="02040503050406030204" pitchFamily="18" charset="0"/>
                            <a:ea typeface="Cambria Math" panose="02040503050406030204" pitchFamily="18" charset="0"/>
                          </a:rPr>
                        </m:ctrlPr>
                      </m:fPr>
                      <m:num>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𝒅</m:t>
                        </m:r>
                      </m:num>
                      <m:den>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𝟒</m:t>
                        </m:r>
                      </m:den>
                    </m:f>
                  </m:oMath>
                </a14:m>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 </a:t>
                </a:r>
                <a:endParaRPr lang="zh-CN" altLang="zh-CN" sz="2400" dirty="0">
                  <a:solidFill>
                    <a:schemeClr val="tx1">
                      <a:lumMod val="95000"/>
                      <a:lumOff val="5000"/>
                    </a:schemeClr>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578330" y="1661706"/>
                <a:ext cx="484428" cy="831190"/>
              </a:xfrm>
              <a:prstGeom prst="rect">
                <a:avLst/>
              </a:prstGeom>
              <a:blipFill rotWithShape="1">
                <a:blip r:embed="rId3"/>
                <a:stretch>
                  <a:fillRect l="-73" t="-66" r="-29174" b="-548"/>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4" name="内容占位符 3"/>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回旋加速器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构造图</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电场的特点及作用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特点：两个</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形盒之间的窄缝区域存在周期性变化的电场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作用：带电粒子经过该区域时被加速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磁场的特点及作用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特点：</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形盒处于与盒面垂直的匀强磁场中</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作用：带电粒子在洛伦兹力作用下做匀速圆周运动，从而改变运动方向，半个周期后再次进入电场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za327a.jpg" descr="id:2147490726;FounderCES"/>
          <p:cNvPicPr/>
          <p:nvPr/>
        </p:nvPicPr>
        <p:blipFill>
          <a:blip r:embed="rId2"/>
          <a:stretch>
            <a:fillRect/>
          </a:stretch>
        </p:blipFill>
        <p:spPr>
          <a:xfrm>
            <a:off x="8903518" y="1700808"/>
            <a:ext cx="2045821" cy="2026123"/>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1385187"/>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作出正离子的运动轨迹如图所示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正离子的运动半径为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1385187"/>
              </a:xfrm>
              <a:blipFill rotWithShape="1">
                <a:blip r:embed="rId1"/>
                <a:stretch>
                  <a:fillRect l="-2" t="-45" r="1" b="18"/>
                </a:stretch>
              </a:blipFill>
            </p:spPr>
            <p:txBody>
              <a:bodyPr/>
              <a:lstStyle/>
              <a:p>
                <a:r>
                  <a:rPr lang="zh-CN" altLang="en-US">
                    <a:noFill/>
                  </a:rPr>
                  <a:t> </a:t>
                </a:r>
              </a:p>
            </p:txBody>
          </p:sp>
        </mc:Fallback>
      </mc:AlternateContent>
      <p:pic>
        <p:nvPicPr>
          <p:cNvPr id="3" name="24解析.eps" descr="id:2147491062;FounderCES"/>
          <p:cNvPicPr/>
          <p:nvPr/>
        </p:nvPicPr>
        <p:blipFill>
          <a:blip r:embed="rId2"/>
          <a:stretch>
            <a:fillRect/>
          </a:stretch>
        </p:blipFill>
        <p:spPr>
          <a:xfrm>
            <a:off x="497244" y="936713"/>
            <a:ext cx="898832" cy="320897"/>
          </a:xfrm>
          <a:prstGeom prst="rect">
            <a:avLst/>
          </a:prstGeom>
        </p:spPr>
      </p:pic>
      <p:pic>
        <p:nvPicPr>
          <p:cNvPr id="4" name="mjbxb43.jpg" descr="id:2147491125;FounderCES"/>
          <p:cNvPicPr/>
          <p:nvPr/>
        </p:nvPicPr>
        <p:blipFill>
          <a:blip r:embed="rId3"/>
          <a:stretch>
            <a:fillRect/>
          </a:stretch>
        </p:blipFill>
        <p:spPr>
          <a:xfrm>
            <a:off x="4627577" y="2131307"/>
            <a:ext cx="2952402" cy="1986807"/>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8676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要使正离子从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孔垂直于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板射出磁场，求正离子射入磁场时速度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3646934" y="1484784"/>
            <a:ext cx="5314911" cy="2282023"/>
          </a:xfrm>
          <a:prstGeom prst="rect">
            <a:avLst/>
          </a:prstGeom>
        </p:spPr>
      </p:pic>
      <p:sp>
        <p:nvSpPr>
          <p:cNvPr id="4" name="矩形 3"/>
          <p:cNvSpPr/>
          <p:nvPr/>
        </p:nvSpPr>
        <p:spPr>
          <a:xfrm>
            <a:off x="4367014" y="3682348"/>
            <a:ext cx="3528392" cy="559769"/>
          </a:xfrm>
          <a:prstGeom prst="rect">
            <a:avLst/>
          </a:prstGeom>
        </p:spPr>
        <p:txBody>
          <a:bodyPr wrap="square">
            <a:spAutoFit/>
          </a:bodyPr>
          <a:lstStyle/>
          <a:p>
            <a:pPr>
              <a:lnSpc>
                <a:spcPct val="150000"/>
              </a:lnSpc>
              <a:spcAft>
                <a:spcPts val="0"/>
              </a:spcAft>
            </a:pP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r>
              <a:rPr lang="en-US"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zh-CN" sz="105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pic>
        <p:nvPicPr>
          <p:cNvPr id="5" name="24答案.eps" descr="id:2147489956;FounderCES"/>
          <p:cNvPicPr/>
          <p:nvPr/>
        </p:nvPicPr>
        <p:blipFill>
          <a:blip r:embed="rId2"/>
          <a:stretch>
            <a:fillRect/>
          </a:stretch>
        </p:blipFill>
        <p:spPr>
          <a:xfrm>
            <a:off x="497192" y="4718420"/>
            <a:ext cx="826824" cy="295189"/>
          </a:xfrm>
          <a:prstGeom prst="rect">
            <a:avLst/>
          </a:prstGeom>
        </p:spPr>
      </p:pic>
      <mc:AlternateContent xmlns:mc="http://schemas.openxmlformats.org/markup-compatibility/2006">
        <mc:Choice xmlns:a14="http://schemas.microsoft.com/office/drawing/2010/main" Requires="a14">
          <p:sp>
            <p:nvSpPr>
              <p:cNvPr id="6" name="矩形 5"/>
              <p:cNvSpPr/>
              <p:nvPr/>
            </p:nvSpPr>
            <p:spPr>
              <a:xfrm>
                <a:off x="1558702" y="4260985"/>
                <a:ext cx="3215624" cy="896207"/>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𝛑</m:t>
                        </m:r>
                        <m:r>
                          <a:rPr lang="en-US" altLang="zh-CN" sz="2400" i="1">
                            <a:solidFill>
                              <a:srgbClr val="000000"/>
                            </a:solidFill>
                            <a:latin typeface="Cambria Math" panose="02040503050406030204" pitchFamily="18" charset="0"/>
                            <a:cs typeface="Times New Roman" panose="02020603050405020304" pitchFamily="18" charset="0"/>
                          </a:rPr>
                          <m:t>𝒅</m:t>
                        </m:r>
                      </m:num>
                      <m:den>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𝒏</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𝑻</m:t>
                            </m:r>
                          </m:e>
                          <m:sub>
                            <m:r>
                              <a:rPr lang="en-US" altLang="zh-CN" sz="2400" i="1">
                                <a:solidFill>
                                  <a:srgbClr val="000000"/>
                                </a:solidFill>
                                <a:latin typeface="Cambria Math" panose="02040503050406030204" pitchFamily="18" charset="0"/>
                                <a:cs typeface="Times New Roman" panose="02020603050405020304" pitchFamily="18" charset="0"/>
                              </a:rPr>
                              <m:t>𝟎</m:t>
                            </m:r>
                          </m:sub>
                        </m:sSub>
                      </m:den>
                    </m:f>
                  </m:oMath>
                </a14:m>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i="1" dirty="0">
                    <a:solidFill>
                      <a:srgbClr val="000000"/>
                    </a:solidFill>
                    <a:cs typeface="Times New Roman" panose="02020603050405020304" pitchFamily="18" charset="0"/>
                  </a:rPr>
                  <a:t>n</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1</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2</a:t>
                </a:r>
                <a:r>
                  <a:rPr lang="zh-CN" altLang="zh-CN" sz="2400" dirty="0">
                    <a:solidFill>
                      <a:srgbClr val="000000"/>
                    </a:solidFill>
                    <a:cs typeface="Times New Roman" panose="02020603050405020304" pitchFamily="18" charset="0"/>
                  </a:rPr>
                  <a:t>，</a:t>
                </a:r>
                <a:r>
                  <a:rPr lang="en-US" altLang="zh-CN" sz="2400" dirty="0">
                    <a:solidFill>
                      <a:srgbClr val="000000"/>
                    </a:solidFill>
                    <a:cs typeface="Times New Roman" panose="02020603050405020304" pitchFamily="18" charset="0"/>
                  </a:rPr>
                  <a:t>3</a:t>
                </a:r>
                <a:r>
                  <a:rPr lang="zh-CN" altLang="zh-CN" sz="2400" dirty="0">
                    <a:solidFill>
                      <a:srgbClr val="000000"/>
                    </a:solidFill>
                    <a:cs typeface="Times New Roman" panose="02020603050405020304" pitchFamily="18" charset="0"/>
                  </a:rPr>
                  <a:t>，</a:t>
                </a:r>
                <a:r>
                  <a:rPr lang="en-US" altLang="zh-CN" sz="2400" dirty="0">
                    <a:solidFill>
                      <a:srgbClr val="000000"/>
                    </a:solidFill>
                    <a:latin typeface="楷体" panose="02010609060101010101" pitchFamily="49" charset="-122"/>
                    <a:cs typeface="Times New Roman" panose="02020603050405020304" pitchFamily="18" charset="0"/>
                  </a:rPr>
                  <a:t>…</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mc:Choice>
        <mc:Fallback>
          <p:sp>
            <p:nvSpPr>
              <p:cNvPr id="6" name="矩形 5"/>
              <p:cNvSpPr>
                <a:spLocks noRot="1" noChangeAspect="1" noMove="1" noResize="1" noEditPoints="1" noAdjustHandles="1" noChangeArrowheads="1" noChangeShapeType="1" noTextEdit="1"/>
              </p:cNvSpPr>
              <p:nvPr/>
            </p:nvSpPr>
            <p:spPr>
              <a:xfrm>
                <a:off x="1558702" y="4260985"/>
                <a:ext cx="3215624" cy="896207"/>
              </a:xfrm>
              <a:prstGeom prst="rect">
                <a:avLst/>
              </a:prstGeom>
              <a:blipFill rotWithShape="1">
                <a:blip r:embed="rId3"/>
                <a:stretch>
                  <a:fillRect l="-13" t="-15" r="12" b="-1094"/>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812821"/>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要</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使正离子从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孔垂直于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板射出磁场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根据离子运动轨迹的周期性可知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离子在磁场中运动时间满足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nT</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则运动半径满足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smtClean="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812821"/>
              </a:xfrm>
              <a:blipFill rotWithShape="1">
                <a:blip r:embed="rId1"/>
                <a:stretch>
                  <a:fillRect l="-2" t="-22" r="1" b="-1543"/>
                </a:stretch>
              </a:blipFill>
            </p:spPr>
            <p:txBody>
              <a:bodyPr/>
              <a:lstStyle/>
              <a:p>
                <a:r>
                  <a:rPr lang="zh-CN" altLang="en-US">
                    <a:noFill/>
                  </a:rPr>
                  <a:t> </a:t>
                </a:r>
              </a:p>
            </p:txBody>
          </p:sp>
        </mc:Fallback>
      </mc:AlternateContent>
      <p:pic>
        <p:nvPicPr>
          <p:cNvPr id="3" name="24解析.eps" descr="id:2147491062;FounderCES"/>
          <p:cNvPicPr/>
          <p:nvPr/>
        </p:nvPicPr>
        <p:blipFill>
          <a:blip r:embed="rId2"/>
          <a:stretch>
            <a:fillRect/>
          </a:stretch>
        </p:blipFill>
        <p:spPr>
          <a:xfrm>
            <a:off x="497244" y="936713"/>
            <a:ext cx="898832" cy="320897"/>
          </a:xfrm>
          <a:prstGeom prst="rect">
            <a:avLst/>
          </a:prstGeom>
        </p:spPr>
      </p:pic>
      <p:pic>
        <p:nvPicPr>
          <p:cNvPr id="4" name="图片 3"/>
          <p:cNvPicPr>
            <a:picLocks noChangeAspect="1"/>
          </p:cNvPicPr>
          <p:nvPr/>
        </p:nvPicPr>
        <p:blipFill>
          <a:blip r:embed="rId3">
            <a:clrChange>
              <a:clrFrom>
                <a:srgbClr val="FFFFFF"/>
              </a:clrFrom>
              <a:clrTo>
                <a:srgbClr val="FFFFFF">
                  <a:alpha val="0"/>
                </a:srgbClr>
              </a:clrTo>
            </a:clrChange>
          </a:blip>
          <a:stretch>
            <a:fillRect/>
          </a:stretch>
        </p:blipFill>
        <p:spPr>
          <a:xfrm>
            <a:off x="3430910" y="3717032"/>
            <a:ext cx="5314911" cy="2282023"/>
          </a:xfrm>
          <a:prstGeom prst="rect">
            <a:avLst/>
          </a:prstGeom>
        </p:spPr>
      </p:pic>
      <p:sp>
        <p:nvSpPr>
          <p:cNvPr id="5" name="矩形 4"/>
          <p:cNvSpPr/>
          <p:nvPr/>
        </p:nvSpPr>
        <p:spPr>
          <a:xfrm>
            <a:off x="4150990" y="5914596"/>
            <a:ext cx="3528392" cy="559769"/>
          </a:xfrm>
          <a:prstGeom prst="rect">
            <a:avLst/>
          </a:prstGeom>
        </p:spPr>
        <p:txBody>
          <a:bodyPr wrap="square">
            <a:spAutoFit/>
          </a:bodyPr>
          <a:lstStyle/>
          <a:p>
            <a:pPr>
              <a:lnSpc>
                <a:spcPct val="150000"/>
              </a:lnSpc>
              <a:spcAft>
                <a:spcPts val="0"/>
              </a:spcAft>
            </a:pP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甲</a:t>
            </a:r>
            <a:r>
              <a:rPr lang="en-US"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                 </a:t>
            </a:r>
            <a:r>
              <a:rPr lang="zh-CN" altLang="zh-CN" sz="2400" dirty="0" smtClean="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zh-CN" sz="1050" dirty="0">
              <a:solidFill>
                <a:srgbClr val="000000"/>
              </a:solidFill>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带电粒子在交变电、磁场中的运动问题的基本思路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先读图</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看清并且明白场的变化情况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分析粒子在不同的变化场区的受力情况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过程分析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分析粒子在不同时间段内的运动情况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找衔接点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找出衔接相邻两过程的速度大小及方向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选规律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联立不同阶段的方程求解</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名师点拨.eps" descr="id:2147491139;FounderCES"/>
          <p:cNvPicPr/>
          <p:nvPr/>
        </p:nvPicPr>
        <p:blipFill>
          <a:blip r:embed="rId1"/>
          <a:stretch>
            <a:fillRect/>
          </a:stretch>
        </p:blipFill>
        <p:spPr>
          <a:xfrm>
            <a:off x="469251" y="836712"/>
            <a:ext cx="1804015" cy="421881"/>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931535"/>
          </a:xfrm>
        </p:spPr>
        <p:txBody>
          <a:bodyPr/>
          <a:lstStyle/>
          <a:p>
            <a:pPr hangingPunct="0">
              <a:spcAft>
                <a:spcPts val="0"/>
              </a:spcAft>
            </a:pPr>
            <a:r>
              <a:rPr lang="en-US"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sz="2300"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配</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速法</a:t>
            </a:r>
            <a:r>
              <a:rPr lang="en-US" altLang="zh-CN" sz="2300"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sz="2300"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在复合场中的应用</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带电粒子在涉及匀强磁场的复合场，即互相垂直的匀强电场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或重力场</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和匀强磁场中运动时，若所受洛伦兹力与恒力</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重力、电场力或者重力与电场力的合力</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不平衡而做曲线运动，导致粒子的速度大小、方向改变，洛伦兹力大小、方向也随着变化，使粒子做比较复杂的曲线运动，为此可结合运动的合成与分解的思想，把初速度</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无论它是否为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分解成两个分速度 </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，使其中一个分速度</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对应的洛伦兹力与重力</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或电场力</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或重力和电场力的合力</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等恒力平衡，使粒子做匀速直线运动；另一个分速度</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对应的洛伦兹力使粒子做匀速圆周运动</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这样就把复杂的曲线运动</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摆线运动</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分解为两个比较常见的简单分运动，这种方法叫作配速法</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457200" hangingPunct="0">
              <a:spcAft>
                <a:spcPts val="0"/>
              </a:spcAft>
            </a:pP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配速法的本质就是运动的合成与分解，即将复杂的曲线运动简化为两个简单的分运动来处理</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情境4.eps" descr="id:2147491146;FounderCES"/>
          <p:cNvPicPr/>
          <p:nvPr/>
        </p:nvPicPr>
        <p:blipFill>
          <a:blip r:embed="rId1"/>
          <a:stretch>
            <a:fillRect/>
          </a:stretch>
        </p:blipFill>
        <p:spPr>
          <a:xfrm>
            <a:off x="459920" y="908720"/>
            <a:ext cx="980430" cy="344346"/>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64520"/>
            <a:ext cx="11485848" cy="576248"/>
          </a:xfrm>
        </p:spPr>
        <p:txBody>
          <a:bodyPr/>
          <a:lstStyle/>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常见</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情形如下</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6" name="表格 5"/>
          <p:cNvGraphicFramePr>
            <a:graphicFrameLocks noGrp="1"/>
          </p:cNvGraphicFramePr>
          <p:nvPr/>
        </p:nvGraphicFramePr>
        <p:xfrm>
          <a:off x="360854" y="1499832"/>
          <a:ext cx="11278968" cy="4732020"/>
        </p:xfrm>
        <a:graphic>
          <a:graphicData uri="http://schemas.openxmlformats.org/drawingml/2006/table">
            <a:tbl>
              <a:tblPr firstRow="1" firstCol="1" bandRow="1"/>
              <a:tblGrid>
                <a:gridCol w="4870256"/>
                <a:gridCol w="6408712"/>
              </a:tblGrid>
              <a:tr h="0">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3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23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重力不可忽略</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3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为</a:t>
                      </a:r>
                      <a:r>
                        <a:rPr lang="en-US" sz="23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en-US" altLang="zh-CN" sz="23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3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3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30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把初速度分解为一个向左的速度</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和一个向右的速度</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大小相等、方向相反</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3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3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3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3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a:t>
                      </a:r>
                      <a:r>
                        <a:rPr lang="zh-CN" sz="23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3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3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3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3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2066" name="ca495.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30710" y="4230724"/>
            <a:ext cx="2351886" cy="1608127"/>
          </a:xfrm>
          <a:prstGeom prst="rect">
            <a:avLst/>
          </a:prstGeom>
          <a:noFill/>
          <a:extLst>
            <a:ext uri="{909E8E84-426E-40DD-AFC4-6F175D3DCCD1}">
              <a14:hiddenFill xmlns:a14="http://schemas.microsoft.com/office/drawing/2010/main">
                <a:solidFill>
                  <a:srgbClr val="FFFFFF"/>
                </a:solidFill>
              </a14:hiddenFill>
            </a:ext>
          </a:extLst>
        </p:spPr>
      </p:pic>
      <p:pic>
        <p:nvPicPr>
          <p:cNvPr id="2065" name="ca4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55246" y="4661027"/>
            <a:ext cx="1576539" cy="1428159"/>
          </a:xfrm>
          <a:prstGeom prst="rect">
            <a:avLst/>
          </a:prstGeom>
          <a:noFill/>
          <a:extLst>
            <a:ext uri="{909E8E84-426E-40DD-AFC4-6F175D3DCCD1}">
              <a14:hiddenFill xmlns:a14="http://schemas.microsoft.com/office/drawing/2010/main">
                <a:solidFill>
                  <a:srgbClr val="FFFFFF"/>
                </a:solidFill>
              </a14:hiddenFill>
            </a:ext>
          </a:extLst>
        </p:spPr>
      </p:pic>
      <p:pic>
        <p:nvPicPr>
          <p:cNvPr id="2064" name="ca49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53731" y="4230724"/>
            <a:ext cx="1090888" cy="176856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478582" y="836712"/>
          <a:ext cx="11305256" cy="5177790"/>
        </p:xfrm>
        <a:graphic>
          <a:graphicData uri="http://schemas.openxmlformats.org/drawingml/2006/table">
            <a:tbl>
              <a:tblPr firstRow="1" firstCol="1" bandRow="1"/>
              <a:tblGrid>
                <a:gridCol w="5112568"/>
                <a:gridCol w="619268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不计重力</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电场强度大小为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方向竖直</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向下</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把初速度分解为一个向左的速度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和一个向右的速度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大小相等</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15375" name="ca496.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630710" y="3728095"/>
            <a:ext cx="2191046" cy="1716319"/>
          </a:xfrm>
          <a:prstGeom prst="rect">
            <a:avLst/>
          </a:prstGeom>
          <a:noFill/>
          <a:extLst>
            <a:ext uri="{909E8E84-426E-40DD-AFC4-6F175D3DCCD1}">
              <a14:hiddenFill xmlns:a14="http://schemas.microsoft.com/office/drawing/2010/main">
                <a:solidFill>
                  <a:srgbClr val="FFFFFF"/>
                </a:solidFill>
              </a14:hiddenFill>
            </a:ext>
          </a:extLst>
        </p:spPr>
      </p:pic>
      <p:pic>
        <p:nvPicPr>
          <p:cNvPr id="15374" name="ca4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59302" y="4392945"/>
            <a:ext cx="1576538" cy="1428158"/>
          </a:xfrm>
          <a:prstGeom prst="rect">
            <a:avLst/>
          </a:prstGeom>
          <a:noFill/>
          <a:extLst>
            <a:ext uri="{909E8E84-426E-40DD-AFC4-6F175D3DCCD1}">
              <a14:hiddenFill xmlns:a14="http://schemas.microsoft.com/office/drawing/2010/main">
                <a:solidFill>
                  <a:srgbClr val="FFFFFF"/>
                </a:solidFill>
              </a14:hiddenFill>
            </a:ext>
          </a:extLst>
        </p:spPr>
      </p:pic>
      <p:pic>
        <p:nvPicPr>
          <p:cNvPr id="15373" name="ca492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263558" y="3836519"/>
            <a:ext cx="1224136" cy="19845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2" y="836712"/>
          <a:ext cx="11161240" cy="5657025"/>
        </p:xfrm>
        <a:graphic>
          <a:graphicData uri="http://schemas.openxmlformats.org/drawingml/2006/table">
            <a:tbl>
              <a:tblPr firstRow="1" firstCol="1" bandRow="1"/>
              <a:tblGrid>
                <a:gridCol w="4608512"/>
                <a:gridCol w="6552728"/>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重力不可忽略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电场强度大小为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方向水平</a:t>
                      </a:r>
                      <a:r>
                        <a:rPr 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向右</a:t>
                      </a: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把初速度分解为一个斜向右上的速度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和一个斜向左下的速度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大小相等、方向相反</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 </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与重力及电场力的合力平衡</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a:t>
                      </a:r>
                      <a:r>
                        <a:rPr lang="zh-CN" sz="24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的</a:t>
                      </a:r>
                      <a:r>
                        <a:rPr 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合运动</a:t>
                      </a:r>
                      <a:endParaRPr lang="en-US" altLang="zh-CN" sz="2400" b="1"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16390" name="ca497.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558702" y="4517705"/>
            <a:ext cx="2105101" cy="1305489"/>
          </a:xfrm>
          <a:prstGeom prst="rect">
            <a:avLst/>
          </a:prstGeom>
          <a:noFill/>
          <a:extLst>
            <a:ext uri="{909E8E84-426E-40DD-AFC4-6F175D3DCCD1}">
              <a14:hiddenFill xmlns:a14="http://schemas.microsoft.com/office/drawing/2010/main">
                <a:solidFill>
                  <a:srgbClr val="FFFFFF"/>
                </a:solidFill>
              </a14:hiddenFill>
            </a:ext>
          </a:extLst>
        </p:spPr>
      </p:pic>
      <p:pic>
        <p:nvPicPr>
          <p:cNvPr id="16389" name="ca49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23198" y="4365104"/>
            <a:ext cx="1584176" cy="2027064"/>
          </a:xfrm>
          <a:prstGeom prst="rect">
            <a:avLst/>
          </a:prstGeom>
          <a:noFill/>
          <a:extLst>
            <a:ext uri="{909E8E84-426E-40DD-AFC4-6F175D3DCCD1}">
              <a14:hiddenFill xmlns:a14="http://schemas.microsoft.com/office/drawing/2010/main">
                <a:solidFill>
                  <a:srgbClr val="FFFFFF"/>
                </a:solidFill>
              </a14:hiddenFill>
            </a:ext>
          </a:extLst>
        </p:spPr>
      </p:pic>
      <p:pic>
        <p:nvPicPr>
          <p:cNvPr id="16388" name="ca493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71470" y="5013176"/>
            <a:ext cx="1652312" cy="1209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表格 4"/>
          <p:cNvGraphicFramePr>
            <a:graphicFrameLocks noGrp="1"/>
          </p:cNvGraphicFramePr>
          <p:nvPr/>
        </p:nvGraphicFramePr>
        <p:xfrm>
          <a:off x="478582" y="1052736"/>
          <a:ext cx="11161240" cy="4629150"/>
        </p:xfrm>
        <a:graphic>
          <a:graphicData uri="http://schemas.openxmlformats.org/drawingml/2006/table">
            <a:tbl>
              <a:tblPr firstRow="1" firstCol="1" bandRow="1"/>
              <a:tblGrid>
                <a:gridCol w="5040560"/>
                <a:gridCol w="6120680"/>
              </a:tblGrid>
              <a:tr h="0">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常见情况</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a:txBody>
                    <a:bodyPr/>
                    <a:lstStyle/>
                    <a:p>
                      <a:pPr algn="ctr" hangingPunct="0">
                        <a:lnSpc>
                          <a:spcPct val="150000"/>
                        </a:lnSpc>
                        <a:spcAft>
                          <a:spcPts val="0"/>
                        </a:spcAft>
                      </a:pPr>
                      <a:r>
                        <a:rPr lang="zh-CN" sz="24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处理方法</a:t>
                      </a:r>
                      <a:endParaRPr 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r>
              <a:tr h="0">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粒子带正电荷</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电荷量为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初速度为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质量为</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重力不可忽略</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磁感应强度垂直纸面向里</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大小为</a:t>
                      </a:r>
                      <a:r>
                        <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en-US"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i="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把初速度</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0</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分解为</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和</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且满足</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mg</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则粒子的运动可看作以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做匀速直线运动和以</a:t>
                      </a:r>
                      <a:r>
                        <a:rPr lang="en-US" sz="24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4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4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做匀速圆周运动的合运动</a:t>
                      </a: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zh-CN"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en-US" altLang="zh-CN" sz="2400" b="1"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endParaRPr 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6675" marR="66675"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pic>
        <p:nvPicPr>
          <p:cNvPr id="17420" name="ca498.jpg"/>
          <p:cNvPicPr>
            <a:picLocks noChangeAspect="1" noChangeArrowheads="1"/>
          </p:cNvPicPr>
          <p:nvPr/>
        </p:nvPicPr>
        <p:blipFill>
          <a:blip r:embed="rId1" cstate="print">
            <a:extLst>
              <a:ext uri="{28A0092B-C50C-407E-A947-70E740481C1C}">
                <a14:useLocalDpi xmlns:a14="http://schemas.microsoft.com/office/drawing/2010/main" val="0"/>
              </a:ext>
            </a:extLst>
          </a:blip>
          <a:srcRect/>
          <a:stretch>
            <a:fillRect/>
          </a:stretch>
        </p:blipFill>
        <p:spPr bwMode="auto">
          <a:xfrm>
            <a:off x="1558702" y="3998834"/>
            <a:ext cx="2088232" cy="1427851"/>
          </a:xfrm>
          <a:prstGeom prst="rect">
            <a:avLst/>
          </a:prstGeom>
          <a:noFill/>
          <a:extLst>
            <a:ext uri="{909E8E84-426E-40DD-AFC4-6F175D3DCCD1}">
              <a14:hiddenFill xmlns:a14="http://schemas.microsoft.com/office/drawing/2010/main">
                <a:solidFill>
                  <a:srgbClr val="FFFFFF"/>
                </a:solidFill>
              </a14:hiddenFill>
            </a:ext>
          </a:extLst>
        </p:spPr>
      </p:pic>
      <p:pic>
        <p:nvPicPr>
          <p:cNvPr id="17419" name="ca49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35166" y="4167946"/>
            <a:ext cx="1995848" cy="989246"/>
          </a:xfrm>
          <a:prstGeom prst="rect">
            <a:avLst/>
          </a:prstGeom>
          <a:noFill/>
          <a:extLst>
            <a:ext uri="{909E8E84-426E-40DD-AFC4-6F175D3DCCD1}">
              <a14:hiddenFill xmlns:a14="http://schemas.microsoft.com/office/drawing/2010/main">
                <a:solidFill>
                  <a:srgbClr val="FFFFFF"/>
                </a:solidFill>
              </a14:hiddenFill>
            </a:ext>
          </a:extLst>
        </p:spPr>
      </p:pic>
      <p:pic>
        <p:nvPicPr>
          <p:cNvPr id="17418" name="ca494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11430" y="3356992"/>
            <a:ext cx="1224136" cy="2079088"/>
          </a:xfrm>
          <a:prstGeom prst="rect">
            <a:avLst/>
          </a:prstGeom>
          <a:noFill/>
          <a:extLst>
            <a:ext uri="{909E8E84-426E-40DD-AFC4-6F175D3DCCD1}">
              <a14:hiddenFill xmlns:a14="http://schemas.microsoft.com/office/drawing/2010/main">
                <a:solidFill>
                  <a:srgbClr val="FFFFFF"/>
                </a:solidFill>
              </a14:hiddenFill>
            </a:ext>
          </a:extLst>
        </p:spPr>
      </p:pic>
      <p:pic>
        <p:nvPicPr>
          <p:cNvPr id="17417" name="ca494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9622" y="3573016"/>
            <a:ext cx="1376153" cy="18882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156835"/>
              </a:xfrm>
            </p:spPr>
            <p:txBody>
              <a:bodyPr/>
              <a:lstStyle/>
              <a:p>
                <a:pPr hangingPunct="0">
                  <a:spcAft>
                    <a:spcPts val="0"/>
                  </a:spcAf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图所示，在竖直平面内建立</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xOy</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坐标系，</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处有一微型水平台面，并将质量为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、带电荷量为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小球</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置于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处的平台上</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第二象限内有水平向右的匀强电</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场，</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三、四</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象限内有垂直于</a:t>
                </a:r>
                <a:r>
                  <a:rPr lang="en-US" altLang="zh-CN" sz="23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xOy</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平面向里的匀强磁场，</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den>
                    </m:f>
                  </m:oMath>
                </a14:m>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现将质量为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、带电荷量为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的带正电小球</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点以速度</a:t>
                </a:r>
                <a:r>
                  <a:rPr lang="en-US" altLang="zh-CN" sz="23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3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轴向上发射，并与微型水平台面上的</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球发生弹性正碰</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即小球</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以水平方向与</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球发生弹性正碰</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球被碰后经过第一象限进入第四象限</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求小球</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在磁场中运动时距离</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轴的最远距离及最大速度</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电荷量不发生转移</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不考虑</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之间的静电力作用</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重力加速度为</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cos</a:t>
                </a:r>
                <a:r>
                  <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0.6</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156835"/>
              </a:xfrm>
              <a:blipFill rotWithShape="1">
                <a:blip r:embed="rId1"/>
                <a:stretch>
                  <a:fillRect l="-2" t="-12" r="1" b="12"/>
                </a:stretch>
              </a:blipFill>
            </p:spPr>
            <p:txBody>
              <a:bodyPr/>
              <a:lstStyle/>
              <a:p>
                <a:r>
                  <a:rPr lang="zh-CN" altLang="en-US">
                    <a:noFill/>
                  </a:rPr>
                  <a:t> </a:t>
                </a:r>
              </a:p>
            </p:txBody>
          </p:sp>
        </mc:Fallback>
      </mc:AlternateContent>
      <p:pic>
        <p:nvPicPr>
          <p:cNvPr id="3" name="24典例4.eps" descr="id:2147491161;FounderCES"/>
          <p:cNvPicPr/>
          <p:nvPr/>
        </p:nvPicPr>
        <p:blipFill>
          <a:blip r:embed="rId2"/>
          <a:stretch>
            <a:fillRect/>
          </a:stretch>
        </p:blipFill>
        <p:spPr>
          <a:xfrm>
            <a:off x="487913" y="915411"/>
            <a:ext cx="975032" cy="314487"/>
          </a:xfrm>
          <a:prstGeom prst="rect">
            <a:avLst/>
          </a:prstGeom>
        </p:spPr>
      </p:pic>
      <p:pic>
        <p:nvPicPr>
          <p:cNvPr id="4" name="图片 3"/>
          <p:cNvPicPr>
            <a:picLocks noChangeAspect="1"/>
          </p:cNvPicPr>
          <p:nvPr/>
        </p:nvPicPr>
        <p:blipFill>
          <a:blip r:embed="rId3"/>
          <a:stretch>
            <a:fillRect/>
          </a:stretch>
        </p:blipFill>
        <p:spPr>
          <a:xfrm>
            <a:off x="8471470" y="692696"/>
            <a:ext cx="2801215" cy="2365710"/>
          </a:xfrm>
          <a:prstGeom prst="rect">
            <a:avLst/>
          </a:prstGeom>
        </p:spPr>
      </p:pic>
      <p:pic>
        <p:nvPicPr>
          <p:cNvPr id="5" name="24答案.eps" descr="id:2147491196;FounderCES"/>
          <p:cNvPicPr/>
          <p:nvPr/>
        </p:nvPicPr>
        <p:blipFill>
          <a:blip r:embed="rId4"/>
          <a:stretch>
            <a:fillRect/>
          </a:stretch>
        </p:blipFill>
        <p:spPr>
          <a:xfrm>
            <a:off x="425236" y="6123108"/>
            <a:ext cx="898832" cy="320897"/>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609007" y="5629607"/>
                <a:ext cx="1280030" cy="912494"/>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cs typeface="Times New Roman" panose="02020603050405020304" pitchFamily="18" charset="0"/>
                          </a:rPr>
                          <m:t>𝟗</m:t>
                        </m:r>
                        <m:sSubSup>
                          <m:sSubSup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i="1" dirty="0">
                                <a:solidFill>
                                  <a:srgbClr val="000000"/>
                                </a:solidFill>
                                <a:latin typeface="Book Antiqua" panose="02040602050305030304" pitchFamily="18" charset="0"/>
                                <a:cs typeface="Times New Roman" panose="02020603050405020304" pitchFamily="18" charset="0"/>
                              </a:rPr>
                              <m:t>v</m:t>
                            </m:r>
                          </m:e>
                          <m:sub>
                            <m:r>
                              <a:rPr lang="en-US" altLang="zh-CN" sz="2200" i="1">
                                <a:solidFill>
                                  <a:srgbClr val="000000"/>
                                </a:solidFill>
                                <a:latin typeface="Cambria Math" panose="02040503050406030204" pitchFamily="18" charset="0"/>
                                <a:cs typeface="Times New Roman" panose="02020603050405020304" pitchFamily="18" charset="0"/>
                              </a:rPr>
                              <m:t>𝟎</m:t>
                            </m:r>
                          </m:sub>
                          <m:sup>
                            <m:r>
                              <a:rPr lang="en-US" altLang="zh-CN" sz="2200" i="1">
                                <a:solidFill>
                                  <a:srgbClr val="000000"/>
                                </a:solidFill>
                                <a:latin typeface="Cambria Math" panose="02040503050406030204" pitchFamily="18" charset="0"/>
                                <a:cs typeface="Times New Roman" panose="02020603050405020304" pitchFamily="18" charset="0"/>
                              </a:rPr>
                              <m:t>𝟐</m:t>
                            </m:r>
                          </m:sup>
                        </m:sSubSup>
                      </m:num>
                      <m:den>
                        <m:r>
                          <a:rPr lang="en-US" altLang="zh-CN" sz="2200" i="1">
                            <a:solidFill>
                              <a:srgbClr val="000000"/>
                            </a:solidFill>
                            <a:latin typeface="Cambria Math" panose="02040503050406030204" pitchFamily="18" charset="0"/>
                            <a:cs typeface="Times New Roman" panose="02020603050405020304" pitchFamily="18" charset="0"/>
                          </a:rPr>
                          <m:t>𝟐</m:t>
                        </m:r>
                        <m:r>
                          <a:rPr lang="en-US" altLang="zh-CN" sz="2200" i="1">
                            <a:solidFill>
                              <a:srgbClr val="000000"/>
                            </a:solidFill>
                            <a:latin typeface="Cambria Math" panose="02040503050406030204" pitchFamily="18" charset="0"/>
                            <a:cs typeface="Times New Roman" panose="02020603050405020304" pitchFamily="18" charset="0"/>
                          </a:rPr>
                          <m:t>𝒈</m:t>
                        </m:r>
                      </m:den>
                    </m:f>
                  </m:oMath>
                </a14:m>
                <a:r>
                  <a:rPr lang="zh-CN" altLang="zh-CN" sz="2200" dirty="0">
                    <a:solidFill>
                      <a:srgbClr val="000000"/>
                    </a:solidFill>
                    <a:cs typeface="Times New Roman" panose="02020603050405020304" pitchFamily="18" charset="0"/>
                  </a:rPr>
                  <a:t>　</a:t>
                </a:r>
                <a14:m>
                  <m:oMath xmlns:m="http://schemas.openxmlformats.org/officeDocument/2006/math">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cs typeface="Times New Roman" panose="02020603050405020304" pitchFamily="18" charset="0"/>
                          </a:rPr>
                          <m:t>𝟕</m:t>
                        </m:r>
                      </m:num>
                      <m:den>
                        <m:r>
                          <a:rPr lang="en-US" altLang="zh-CN" sz="2200" i="1">
                            <a:solidFill>
                              <a:srgbClr val="000000"/>
                            </a:solidFill>
                            <a:latin typeface="Cambria Math" panose="02040503050406030204" pitchFamily="18" charset="0"/>
                            <a:cs typeface="Times New Roman" panose="02020603050405020304" pitchFamily="18" charset="0"/>
                          </a:rPr>
                          <m:t>𝟐</m:t>
                        </m:r>
                      </m:den>
                    </m:f>
                  </m:oMath>
                </a14:m>
                <a:r>
                  <a:rPr lang="en-US" altLang="zh-CN" sz="2200" i="1" dirty="0" smtClean="0">
                    <a:solidFill>
                      <a:srgbClr val="000000"/>
                    </a:solidFill>
                    <a:latin typeface="Book Antiqua" panose="02040602050305030304" pitchFamily="18" charset="0"/>
                    <a:cs typeface="Times New Roman" panose="02020603050405020304" pitchFamily="18" charset="0"/>
                  </a:rPr>
                  <a:t>v</a:t>
                </a:r>
                <a:r>
                  <a:rPr lang="en-US" altLang="zh-CN" sz="2200" baseline="-25000" dirty="0" smtClean="0">
                    <a:solidFill>
                      <a:srgbClr val="000000"/>
                    </a:solidFill>
                    <a:cs typeface="Times New Roman" panose="02020603050405020304" pitchFamily="18" charset="0"/>
                  </a:rPr>
                  <a:t>0 </a:t>
                </a:r>
                <a:endParaRPr lang="zh-CN" altLang="zh-CN" sz="2200" dirty="0">
                  <a:solidFill>
                    <a:srgbClr val="000000"/>
                  </a:solidFill>
                  <a:cs typeface="Times New Roman" panose="02020603050405020304" pitchFamily="18" charset="0"/>
                </a:endParaRPr>
              </a:p>
            </p:txBody>
          </p:sp>
        </mc:Choice>
        <mc:Fallback>
          <p:sp>
            <p:nvSpPr>
              <p:cNvPr id="7" name="矩形 6"/>
              <p:cNvSpPr>
                <a:spLocks noRot="1" noChangeAspect="1" noMove="1" noResize="1" noEditPoints="1" noAdjustHandles="1" noChangeArrowheads="1" noChangeShapeType="1" noTextEdit="1"/>
              </p:cNvSpPr>
              <p:nvPr/>
            </p:nvSpPr>
            <p:spPr>
              <a:xfrm>
                <a:off x="1609007" y="5629607"/>
                <a:ext cx="1280030" cy="912494"/>
              </a:xfrm>
              <a:prstGeom prst="rect">
                <a:avLst/>
              </a:prstGeom>
              <a:blipFill rotWithShape="1">
                <a:blip r:embed="rId5"/>
                <a:stretch>
                  <a:fillRect l="-43" t="-36" r="-910" b="-6923"/>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6" name="内容占位符 1"/>
              <p:cNvSpPr>
                <a:spLocks noGrp="1"/>
              </p:cNvSpPr>
              <p:nvPr>
                <p:ph idx="1"/>
              </p:nvPr>
            </p:nvSpPr>
            <p:spPr>
              <a:xfrm>
                <a:off x="360854" y="830719"/>
                <a:ext cx="11485848" cy="5321970"/>
              </a:xfrm>
              <a:solidFill>
                <a:srgbClr val="E3F2E7"/>
              </a:solidFill>
            </p:spPr>
            <p:txBody>
              <a:bodyPr/>
              <a:lstStyle/>
              <a:p>
                <a:pPr hangingPunct="0">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两</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形盒间加一个交变电场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保证粒子每次经过电场时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都正好赶上适合的电场方向而被加速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需要让交变电场的频率跟粒子做圆周运动的频率相同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加速电压越大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每次粒子获得速度的增量</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圆周运动半径的变化</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形盒中绕的圈数少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加速的次数少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粒子加速的时间短</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反之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则加速的次数多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加速的时间长</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6" name="内容占位符 1"/>
              <p:cNvSpPr>
                <a:spLocks noRot="1" noChangeAspect="1" noMove="1" noResize="1" noEditPoints="1" noAdjustHandles="1" noChangeArrowheads="1" noChangeShapeType="1" noTextEdit="1"/>
              </p:cNvSpPr>
              <p:nvPr>
                <p:ph idx="1"/>
              </p:nvPr>
            </p:nvSpPr>
            <p:spPr>
              <a:xfrm>
                <a:off x="360854" y="830719"/>
                <a:ext cx="11485848" cy="5321970"/>
              </a:xfrm>
              <a:blipFill rotWithShape="1">
                <a:blip r:embed="rId1"/>
                <a:stretch>
                  <a:fillRect l="-2" t="-3" r="1" b="3"/>
                </a:stretch>
              </a:blipFill>
            </p:spPr>
            <p:txBody>
              <a:bodyPr/>
              <a:lstStyle/>
              <a:p>
                <a:r>
                  <a:rPr lang="zh-CN" altLang="en-US">
                    <a:noFill/>
                  </a:rPr>
                  <a:t> </a:t>
                </a:r>
              </a:p>
            </p:txBody>
          </p:sp>
        </mc:Fallback>
      </mc:AlternateContent>
      <p:pic>
        <p:nvPicPr>
          <p:cNvPr id="7" name="拓展.eps" descr="id:2147490733;FounderCES"/>
          <p:cNvPicPr/>
          <p:nvPr/>
        </p:nvPicPr>
        <p:blipFill>
          <a:blip r:embed="rId2"/>
          <a:stretch>
            <a:fillRect/>
          </a:stretch>
        </p:blipFill>
        <p:spPr>
          <a:xfrm>
            <a:off x="513266" y="1022068"/>
            <a:ext cx="1152128" cy="321660"/>
          </a:xfrm>
          <a:prstGeom prst="rect">
            <a:avLst/>
          </a:prstGeom>
        </p:spPr>
      </p:pic>
      <p:pic>
        <p:nvPicPr>
          <p:cNvPr id="8" name="za327a.jpg" descr="id:2147490726;FounderCES"/>
          <p:cNvPicPr/>
          <p:nvPr/>
        </p:nvPicPr>
        <p:blipFill>
          <a:blip r:embed="rId3">
            <a:clrChange>
              <a:clrFrom>
                <a:srgbClr val="FFFFFE"/>
              </a:clrFrom>
              <a:clrTo>
                <a:srgbClr val="FFFFFE">
                  <a:alpha val="0"/>
                </a:srgbClr>
              </a:clrTo>
            </a:clrChange>
          </a:blip>
          <a:stretch>
            <a:fillRect/>
          </a:stretch>
        </p:blipFill>
        <p:spPr>
          <a:xfrm>
            <a:off x="4727054" y="3861048"/>
            <a:ext cx="2045821" cy="2026123"/>
          </a:xfrm>
          <a:prstGeom prst="rect">
            <a:avLst/>
          </a:prstGeom>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94494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在第二象限内运动到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处时速度方向水平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𝒕</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处时的速度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两球碰后的速度大小分别为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两球发生弹性正碰</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刚到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处时有</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944943"/>
              </a:xfrm>
              <a:blipFill rotWithShape="1">
                <a:blip r:embed="rId1"/>
                <a:stretch>
                  <a:fillRect l="-2" t="-13" r="1" b="4"/>
                </a:stretch>
              </a:blipFill>
            </p:spPr>
            <p:txBody>
              <a:bodyPr/>
              <a:lstStyle/>
              <a:p>
                <a:r>
                  <a:rPr lang="zh-CN" altLang="en-US">
                    <a:noFill/>
                  </a:rPr>
                  <a:t> </a:t>
                </a:r>
              </a:p>
            </p:txBody>
          </p:sp>
        </mc:Fallback>
      </mc:AlternateContent>
      <p:pic>
        <p:nvPicPr>
          <p:cNvPr id="3" name="kd154.jpg" descr="id:2147491182;FounderCES"/>
          <p:cNvPicPr/>
          <p:nvPr/>
        </p:nvPicPr>
        <p:blipFill>
          <a:blip r:embed="rId2"/>
          <a:stretch>
            <a:fillRect/>
          </a:stretch>
        </p:blipFill>
        <p:spPr>
          <a:xfrm>
            <a:off x="7535366" y="3748728"/>
            <a:ext cx="3193509" cy="1875907"/>
          </a:xfrm>
          <a:prstGeom prst="rect">
            <a:avLst/>
          </a:prstGeom>
        </p:spPr>
      </p:pic>
      <p:pic>
        <p:nvPicPr>
          <p:cNvPr id="4" name="24解析.eps" descr="id:2147491062;FounderCES"/>
          <p:cNvPicPr/>
          <p:nvPr/>
        </p:nvPicPr>
        <p:blipFill>
          <a:blip r:embed="rId3"/>
          <a:stretch>
            <a:fillRect/>
          </a:stretch>
        </p:blipFill>
        <p:spPr>
          <a:xfrm>
            <a:off x="497244" y="1129203"/>
            <a:ext cx="898832" cy="320897"/>
          </a:xfrm>
          <a:prstGeom prst="rect">
            <a:avLst/>
          </a:prstGeom>
        </p:spPr>
      </p:pic>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09285"/>
              </a:xfrm>
            </p:spPr>
            <p:txBody>
              <a:bodyPr/>
              <a:lstStyle/>
              <a:p>
                <a:pPr hangingPunct="0">
                  <a:lnSpc>
                    <a:spcPct val="140000"/>
                  </a:lnSpc>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现进行配速处理</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对小球</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的速度分解</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轴方向构造</a:t>
                </a:r>
                <a:r>
                  <a:rPr lang="en-US" altLang="zh-CN" sz="2200"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使它产生的洛伦兹力等于重力</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则由</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sz="2200"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dist" hangingPunct="0">
                  <a:lnSpc>
                    <a:spcPct val="140000"/>
                  </a:lnSpc>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利用平行四边形法则可知小球的另一分速度大小为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轴负方向夹角为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带电小球以</a:t>
                </a:r>
                <a:r>
                  <a:rPr lang="en-US" altLang="zh-CN" sz="2200" b="1" i="1" u="wavy" dirty="0" err="1">
                    <a:solidFill>
                      <a:srgbClr val="000000"/>
                    </a:solidFill>
                    <a:uFill>
                      <a:solidFill>
                        <a:srgbClr val="00B0F0"/>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u="wavy"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u="wavy" baseline="-25000" dirty="0" err="1">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x</a:t>
                </a:r>
                <a:r>
                  <a:rPr lang="zh-CN" altLang="zh-CN" sz="2200"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u="wavy" dirty="0">
                    <a:solidFill>
                      <a:srgbClr val="000000"/>
                    </a:solidFill>
                    <a:uFill>
                      <a:solidFill>
                        <a:srgbClr val="00B0F0"/>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u="wavy"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向右做匀速直线运动的同时</a:t>
                </a:r>
                <a:r>
                  <a:rPr lang="zh-CN" altLang="zh-CN" sz="2200"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以</a:t>
                </a:r>
                <a:r>
                  <a:rPr lang="en-US" altLang="zh-CN" sz="2200" b="1" i="1" u="wavy" dirty="0">
                    <a:solidFill>
                      <a:srgbClr val="000000"/>
                    </a:solidFill>
                    <a:uFill>
                      <a:solidFill>
                        <a:srgbClr val="00B0F0"/>
                      </a:solidFill>
                    </a:u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u="wavy"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u="wavy">
                            <a:solidFill>
                              <a:srgbClr val="000000"/>
                            </a:solidFill>
                            <a:uFill>
                              <a:solidFill>
                                <a:srgbClr val="00B0F0"/>
                              </a:solidFill>
                            </a:u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200" b="1" i="1" u="wavy">
                            <a:solidFill>
                              <a:srgbClr val="000000"/>
                            </a:solidFill>
                            <a:uFill>
                              <a:solidFill>
                                <a:srgbClr val="00B0F0"/>
                              </a:solidFill>
                            </a:u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u="wavy" dirty="0">
                    <a:solidFill>
                      <a:srgbClr val="000000"/>
                    </a:solidFill>
                    <a:uFill>
                      <a:solidFill>
                        <a:srgbClr val="00B0F0"/>
                      </a:solidFill>
                    </a:u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u="wavy" baseline="-25000" dirty="0">
                    <a:solidFill>
                      <a:srgbClr val="000000"/>
                    </a:solidFill>
                    <a:uFill>
                      <a:solidFill>
                        <a:srgbClr val="00B0F0"/>
                      </a:solidFill>
                    </a:u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u="wavy" dirty="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的速度在匀强磁场中做匀速圆周</a:t>
                </a:r>
                <a:r>
                  <a:rPr lang="zh-CN" altLang="zh-CN" sz="2200"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运</a:t>
                </a:r>
                <a:endParaRPr lang="en-US" altLang="zh-CN" sz="2200"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pPr>
                <a:endParaRPr lang="en-US" altLang="zh-CN" sz="2200"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pPr>
                <a:r>
                  <a:rPr lang="zh-CN" altLang="zh-CN" sz="2200" b="1" u="wavy" dirty="0" smtClean="0">
                    <a:solidFill>
                      <a:srgbClr val="000000"/>
                    </a:solidFill>
                    <a:uFill>
                      <a:solidFill>
                        <a:srgbClr val="00B0F0"/>
                      </a:solidFill>
                    </a:uFill>
                    <a:latin typeface="Times New Roman" panose="02020603050405020304" pitchFamily="18" charset="0"/>
                    <a:ea typeface="楷体" panose="02010609060101010101" pitchFamily="49" charset="-122"/>
                    <a:cs typeface="Times New Roman" panose="02020603050405020304" pitchFamily="18" charset="0"/>
                  </a:rPr>
                  <a:t>动</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洛伦兹力提供向心力有</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sSub>
                          <m:sSub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Sub>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最远</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距离</a:t>
                </a:r>
                <a:endPar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lnSpc>
                    <a:spcPct val="140000"/>
                  </a:lnSpc>
                  <a:spcAft>
                    <a:spcPts val="0"/>
                  </a:spcAft>
                </a:pPr>
                <a:r>
                  <a:rPr lang="en-US" altLang="zh-CN" sz="2200"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53</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𝟖</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𝟒𝟓</m:t>
                        </m:r>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𝟏𝟔</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sSubSup>
                          <m:sSubSup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sub>
                          <m:sup>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最大速度为</a:t>
                </a:r>
                <a:r>
                  <a:rPr lang="en-US" altLang="zh-CN" sz="2200"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max</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𝟗</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𝟏𝟒</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𝟕</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09285"/>
              </a:xfrm>
              <a:blipFill rotWithShape="1">
                <a:blip r:embed="rId1"/>
                <a:stretch>
                  <a:fillRect l="-2" t="-11" r="1" b="1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4" name="矩形 3"/>
              <p:cNvSpPr/>
              <p:nvPr/>
            </p:nvSpPr>
            <p:spPr>
              <a:xfrm>
                <a:off x="918256" y="3275653"/>
                <a:ext cx="9550776" cy="823495"/>
              </a:xfrm>
              <a:prstGeom prst="rect">
                <a:avLst/>
              </a:prstGeom>
            </p:spPr>
            <p:txBody>
              <a:bodyPr wrap="square">
                <a:spAutoFit/>
              </a:bodyPr>
              <a:lstStyle/>
              <a:p>
                <a:pPr algn="just">
                  <a:lnSpc>
                    <a:spcPct val="150000"/>
                  </a:lnSpc>
                  <a:spcAft>
                    <a:spcPts val="0"/>
                  </a:spcAft>
                </a:pPr>
                <a:r>
                  <a:rPr lang="zh-CN" altLang="zh-CN" sz="2200" dirty="0">
                    <a:solidFill>
                      <a:srgbClr val="00AEEF"/>
                    </a:solidFill>
                    <a:ea typeface="楷体" panose="02010609060101010101" pitchFamily="49" charset="-122"/>
                    <a:cs typeface="Times New Roman" panose="02020603050405020304" pitchFamily="18" charset="0"/>
                  </a:rPr>
                  <a:t>小球在磁场中运动可看作匀速圆周运动和以</a:t>
                </a:r>
                <a14:m>
                  <m:oMath xmlns:m="http://schemas.openxmlformats.org/officeDocument/2006/math">
                    <m:f>
                      <m:fPr>
                        <m:ctrlPr>
                          <a:rPr lang="zh-CN" altLang="zh-CN" sz="2200" i="1">
                            <a:solidFill>
                              <a:srgbClr val="00AEEF"/>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AEEF"/>
                            </a:solidFill>
                            <a:latin typeface="Cambria Math" panose="02040503050406030204" pitchFamily="18" charset="0"/>
                            <a:cs typeface="Times New Roman" panose="02020603050405020304" pitchFamily="18" charset="0"/>
                          </a:rPr>
                          <m:t>𝟗</m:t>
                        </m:r>
                      </m:num>
                      <m:den>
                        <m:r>
                          <a:rPr lang="en-US" altLang="zh-CN" sz="2200" i="1">
                            <a:solidFill>
                              <a:srgbClr val="00AEEF"/>
                            </a:solidFill>
                            <a:latin typeface="Cambria Math" panose="02040503050406030204" pitchFamily="18" charset="0"/>
                            <a:cs typeface="Times New Roman" panose="02020603050405020304" pitchFamily="18" charset="0"/>
                          </a:rPr>
                          <m:t>𝟒</m:t>
                        </m:r>
                      </m:den>
                    </m:f>
                  </m:oMath>
                </a14:m>
                <a:r>
                  <a:rPr lang="en-US" altLang="zh-CN" sz="2200" i="1" dirty="0">
                    <a:solidFill>
                      <a:srgbClr val="00AEEF"/>
                    </a:solidFill>
                    <a:latin typeface="Book Antiqua" panose="02040602050305030304" pitchFamily="18" charset="0"/>
                    <a:cs typeface="Times New Roman" panose="02020603050405020304" pitchFamily="18" charset="0"/>
                  </a:rPr>
                  <a:t>v</a:t>
                </a:r>
                <a:r>
                  <a:rPr lang="en-US" altLang="zh-CN" sz="2200" baseline="-25000" dirty="0">
                    <a:solidFill>
                      <a:srgbClr val="00AEEF"/>
                    </a:solidFill>
                    <a:cs typeface="Times New Roman" panose="02020603050405020304" pitchFamily="18" charset="0"/>
                  </a:rPr>
                  <a:t>0</a:t>
                </a:r>
                <a:r>
                  <a:rPr lang="zh-CN" altLang="zh-CN" sz="2200" dirty="0">
                    <a:solidFill>
                      <a:srgbClr val="00AEEF"/>
                    </a:solidFill>
                    <a:ea typeface="楷体" panose="02010609060101010101" pitchFamily="49" charset="-122"/>
                    <a:cs typeface="Times New Roman" panose="02020603050405020304" pitchFamily="18" charset="0"/>
                  </a:rPr>
                  <a:t>的速度向右匀速运动的合成</a:t>
                </a:r>
                <a:r>
                  <a:rPr lang="en-US" altLang="zh-CN" sz="2200" dirty="0">
                    <a:solidFill>
                      <a:srgbClr val="00AEEF"/>
                    </a:solidFill>
                    <a:latin typeface="宋体" panose="02010600030101010101" pitchFamily="2" charset="-122"/>
                    <a:cs typeface="Times New Roman" panose="02020603050405020304" pitchFamily="18" charset="0"/>
                  </a:rPr>
                  <a:t>.</a:t>
                </a:r>
                <a:endParaRPr lang="zh-CN" altLang="zh-CN" sz="2200" dirty="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918256" y="3275653"/>
                <a:ext cx="9550776" cy="823495"/>
              </a:xfrm>
              <a:prstGeom prst="rect">
                <a:avLst/>
              </a:prstGeom>
              <a:blipFill rotWithShape="1">
                <a:blip r:embed="rId2"/>
                <a:stretch>
                  <a:fillRect t="-39" r="4" b="27"/>
                </a:stretch>
              </a:blipFill>
            </p:spPr>
            <p:txBody>
              <a:bodyPr/>
              <a:lstStyle/>
              <a:p>
                <a:r>
                  <a:rPr lang="zh-CN" altLang="en-US">
                    <a:noFill/>
                  </a:rPr>
                  <a:t> </a:t>
                </a:r>
              </a:p>
            </p:txBody>
          </p:sp>
        </mc:Fallback>
      </mc:AlternateContent>
      <p:pic>
        <p:nvPicPr>
          <p:cNvPr id="5" name="箭头右.eps" descr="id:2147491189;FounderCES"/>
          <p:cNvPicPr/>
          <p:nvPr/>
        </p:nvPicPr>
        <p:blipFill>
          <a:blip r:embed="rId3"/>
          <a:stretch>
            <a:fillRect/>
          </a:stretch>
        </p:blipFill>
        <p:spPr>
          <a:xfrm rot="920812">
            <a:off x="423123" y="3393746"/>
            <a:ext cx="514915" cy="406408"/>
          </a:xfrm>
          <a:prstGeom prst="rect">
            <a:avLst/>
          </a:prstGeom>
        </p:spPr>
      </p:pic>
      <p:pic>
        <p:nvPicPr>
          <p:cNvPr id="6" name="kd154.jpg" descr="id:2147491182;FounderCES"/>
          <p:cNvPicPr/>
          <p:nvPr/>
        </p:nvPicPr>
        <p:blipFill>
          <a:blip r:embed="rId4"/>
          <a:stretch>
            <a:fillRect/>
          </a:stretch>
        </p:blipFill>
        <p:spPr>
          <a:xfrm>
            <a:off x="5807174" y="4869160"/>
            <a:ext cx="2736304" cy="1607339"/>
          </a:xfrm>
          <a:prstGeom prst="rect">
            <a:avLst/>
          </a:prstGeom>
        </p:spPr>
      </p:pic>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动量定理</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在带电粒子在匀强磁场运动问题中的应用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如图所示，空间中存在垂直于纸面向里的匀强磁场，磁</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感</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应</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的带正电粒子在磁场中</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静</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，某时刻给粒子垂直于磁场的初速度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，使其仅在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下做匀速圆周运动，运动一段时间后速度变为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把带电粒子的速度和洛伦兹力分别沿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轴方向分解，</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为初速度和末速度沿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轴方向的分量，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为初速度和末速度沿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轴方向的分量，任意时刻带电粒子所受洛伦兹力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轴方向的分量分别为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499.jpg" descr="id:2147491210;FounderCES"/>
          <p:cNvPicPr/>
          <p:nvPr/>
        </p:nvPicPr>
        <p:blipFill>
          <a:blip r:embed="rId1">
            <a:clrChange>
              <a:clrFrom>
                <a:srgbClr val="FFFFFE"/>
              </a:clrFrom>
              <a:clrTo>
                <a:srgbClr val="FFFFFE">
                  <a:alpha val="0"/>
                </a:srgbClr>
              </a:clrTo>
            </a:clrChange>
          </a:blip>
          <a:stretch>
            <a:fillRect/>
          </a:stretch>
        </p:blipFill>
        <p:spPr>
          <a:xfrm>
            <a:off x="9191550" y="764704"/>
            <a:ext cx="2232248" cy="2249788"/>
          </a:xfrm>
          <a:prstGeom prst="rect">
            <a:avLst/>
          </a:prstGeom>
        </p:spPr>
      </p:pic>
      <p:pic>
        <p:nvPicPr>
          <p:cNvPr id="4" name="情境5.eps" descr="id:2147491203;FounderCES"/>
          <p:cNvPicPr/>
          <p:nvPr/>
        </p:nvPicPr>
        <p:blipFill>
          <a:blip r:embed="rId2"/>
          <a:stretch>
            <a:fillRect/>
          </a:stretch>
        </p:blipFill>
        <p:spPr>
          <a:xfrm>
            <a:off x="437434" y="927382"/>
            <a:ext cx="980430" cy="344346"/>
          </a:xfrm>
          <a:prstGeom prst="rect">
            <a:avLst/>
          </a:prstGeo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78582" y="786586"/>
          <a:ext cx="11233248" cy="4376979"/>
        </p:xfrm>
        <a:graphic>
          <a:graphicData uri="http://schemas.openxmlformats.org/drawingml/2006/table">
            <a:tbl>
              <a:tblPr firstRow="1" firstCol="1" bandRow="1"/>
              <a:tblGrid>
                <a:gridCol w="5623364"/>
                <a:gridCol w="5609884"/>
              </a:tblGrid>
              <a:tr h="499733">
                <a:tc gridSpan="2">
                  <a:txBody>
                    <a:bodyPr/>
                    <a:lstStyle/>
                    <a:p>
                      <a:pPr algn="ctr" hangingPunct="0">
                        <a:lnSpc>
                          <a:spcPct val="150000"/>
                        </a:lnSpc>
                        <a:spcAft>
                          <a:spcPts val="0"/>
                        </a:spcAft>
                      </a:pPr>
                      <a:r>
                        <a:rPr lang="zh-CN" sz="2200" b="1">
                          <a:solidFill>
                            <a:srgbClr val="000000"/>
                          </a:solidFill>
                          <a:effectLst/>
                          <a:latin typeface="Times New Roman" panose="02020603050405020304" pitchFamily="18" charset="0"/>
                          <a:ea typeface="黑体" panose="02010609060101010101" pitchFamily="49" charset="-122"/>
                          <a:cs typeface="Times New Roman" panose="02020603050405020304" pitchFamily="18" charset="0"/>
                        </a:rPr>
                        <a:t>问题分析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solidFill>
                      <a:srgbClr val="D8ECDD"/>
                    </a:solidFill>
                  </a:tcPr>
                </a:tc>
                <a:tc hMerge="1">
                  <a:tcPr/>
                </a:tc>
              </a:tr>
              <a:tr h="499733">
                <a:tc>
                  <a:txBody>
                    <a:bodyPr/>
                    <a:lstStyle/>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轴方向上分析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ctr"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轴方向上分析</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r h="3371139">
                <a:tc>
                  <a:txBody>
                    <a:bodyPr/>
                    <a:lstStyle/>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写出</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轴方向上洛伦兹力的分力表达式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结合微元分析列出动量定理表达式</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两边同时进行累积</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2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200" b="1" baseline="-25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c>
                  <a:txBody>
                    <a:bodyPr/>
                    <a:lstStyle/>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①</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写出</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轴方向上洛伦兹力的分力表达式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2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②</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结合微元分析列出动量定理表达式</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2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t</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en-US" sz="2200" b="1" dirty="0">
                          <a:solidFill>
                            <a:srgbClr val="000000"/>
                          </a:solidFill>
                          <a:effectLst/>
                          <a:latin typeface="宋体" panose="02010600030101010101" pitchFamily="2" charset="-122"/>
                          <a:ea typeface="宋体" panose="02010600030101010101" pitchFamily="2" charset="-122"/>
                          <a:cs typeface="Times New Roman" panose="02020603050405020304" pitchFamily="18" charset="0"/>
                        </a:rPr>
                        <a:t>③</a:t>
                      </a:r>
                      <a:r>
                        <a:rPr lang="zh-CN" sz="2200" b="1" dirty="0">
                          <a:solidFill>
                            <a:srgbClr val="000000"/>
                          </a:solidFill>
                          <a:effectLst/>
                          <a:latin typeface="Times New Roman" panose="02020603050405020304" pitchFamily="18" charset="0"/>
                          <a:ea typeface="仿宋" panose="02010609060101010101" pitchFamily="49" charset="-122"/>
                          <a:cs typeface="Times New Roman" panose="02020603050405020304" pitchFamily="18" charset="0"/>
                        </a:rPr>
                        <a:t>两边同时进行累积</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hangingPunct="0">
                        <a:lnSpc>
                          <a:spcPct val="150000"/>
                        </a:lnSpc>
                        <a:spcAft>
                          <a:spcPts val="0"/>
                        </a:spcAft>
                      </a:pP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qB</a:t>
                      </a:r>
                      <a:r>
                        <a:rPr lang="en-US" sz="22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en-US" sz="2200" b="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Δ</a:t>
                      </a:r>
                      <a:r>
                        <a:rPr lang="en-US" sz="2200" b="1" i="1"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y</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a:t>
                      </a:r>
                      <a:r>
                        <a:rPr lang="zh-CN" sz="2200" b="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200" b="1" i="1"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m</a:t>
                      </a:r>
                      <a:r>
                        <a:rPr lang="en-US" sz="2200" b="1" i="1" dirty="0">
                          <a:solidFill>
                            <a:srgbClr val="000000"/>
                          </a:solidFill>
                          <a:effectLst/>
                          <a:latin typeface="Book Antiqua" panose="02040602050305030304" pitchFamily="18" charset="0"/>
                          <a:ea typeface="宋体" panose="02010600030101010101" pitchFamily="2" charset="-122"/>
                          <a:cs typeface="Times New Roman" panose="02020603050405020304" pitchFamily="18" charset="0"/>
                        </a:rPr>
                        <a:t>v</a:t>
                      </a:r>
                      <a:r>
                        <a:rPr lang="en-US" sz="2200" b="1" i="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x</a:t>
                      </a:r>
                      <a:r>
                        <a:rPr lang="en-US" sz="2200" b="1" baseline="-25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a:t>
                      </a:r>
                      <a:endParaRPr lang="zh-CN" sz="1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1114" marR="61114" marT="0" marB="0" anchor="ctr">
                    <a:lnL w="12700" cap="flat" cmpd="sng" algn="ctr">
                      <a:solidFill>
                        <a:srgbClr val="39B97A"/>
                      </a:solidFill>
                      <a:prstDash val="solid"/>
                      <a:round/>
                      <a:headEnd type="none" w="med" len="med"/>
                      <a:tailEnd type="none" w="med" len="med"/>
                    </a:lnL>
                    <a:lnR w="12700" cap="flat" cmpd="sng" algn="ctr">
                      <a:solidFill>
                        <a:srgbClr val="39B97A"/>
                      </a:solidFill>
                      <a:prstDash val="solid"/>
                      <a:round/>
                      <a:headEnd type="none" w="med" len="med"/>
                      <a:tailEnd type="none" w="med" len="med"/>
                    </a:lnR>
                    <a:lnT w="12700" cap="flat" cmpd="sng" algn="ctr">
                      <a:solidFill>
                        <a:srgbClr val="39B97A"/>
                      </a:solidFill>
                      <a:prstDash val="solid"/>
                      <a:round/>
                      <a:headEnd type="none" w="med" len="med"/>
                      <a:tailEnd type="none" w="med" len="med"/>
                    </a:lnT>
                    <a:lnB w="12700" cap="flat" cmpd="sng" algn="ctr">
                      <a:solidFill>
                        <a:srgbClr val="39B97A"/>
                      </a:solidFill>
                      <a:prstDash val="solid"/>
                      <a:round/>
                      <a:headEnd type="none" w="med" len="med"/>
                      <a:tailEnd type="none" w="med" len="med"/>
                    </a:lnB>
                  </a:tcPr>
                </a:tc>
              </a:tr>
            </a:tbl>
          </a:graphicData>
        </a:graphic>
      </p:graphicFrame>
      <p:sp>
        <p:nvSpPr>
          <p:cNvPr id="5" name="内容占位符 1"/>
          <p:cNvSpPr>
            <a:spLocks noGrp="1"/>
          </p:cNvSpPr>
          <p:nvPr>
            <p:ph idx="1"/>
          </p:nvPr>
        </p:nvSpPr>
        <p:spPr>
          <a:xfrm>
            <a:off x="360854" y="5229200"/>
            <a:ext cx="11485848" cy="1198880"/>
          </a:xfrm>
        </p:spPr>
        <p:txBody>
          <a:bodyPr/>
          <a:lstStyle/>
          <a:p>
            <a:pPr indent="45720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利用上述方法可便捷地分析出某个方向上速度变化与垂直于该速度方向位移的关系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303784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图所示，磁感应强度大小为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0.5 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的匀强磁场方向垂直纸面向里，匀强电场方向水平向左，比荷为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 C/kg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的带负电的微粒，刚好能够在纸面内以</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20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的速度做匀速直线运动，速度方向与竖直方向的夹角为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已知图中</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点是它的运动轨迹上的一点，重力加速度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求匀强电场的电场强度大小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3037840"/>
              </a:xfrm>
              <a:blipFill rotWithShape="1">
                <a:blip r:embed="rId1"/>
                <a:stretch>
                  <a:fillRect l="-2" t="-21" r="1" b="21"/>
                </a:stretch>
              </a:blipFill>
            </p:spPr>
            <p:txBody>
              <a:bodyPr/>
              <a:lstStyle/>
              <a:p>
                <a:r>
                  <a:rPr lang="zh-CN" altLang="en-US">
                    <a:noFill/>
                  </a:rPr>
                  <a:t> </a:t>
                </a:r>
              </a:p>
            </p:txBody>
          </p:sp>
        </mc:Fallback>
      </mc:AlternateContent>
      <p:pic>
        <p:nvPicPr>
          <p:cNvPr id="4" name="24典例5.eps" descr="id:2147491225;FounderCES"/>
          <p:cNvPicPr/>
          <p:nvPr/>
        </p:nvPicPr>
        <p:blipFill>
          <a:blip r:embed="rId2"/>
          <a:stretch>
            <a:fillRect/>
          </a:stretch>
        </p:blipFill>
        <p:spPr>
          <a:xfrm>
            <a:off x="497244" y="932734"/>
            <a:ext cx="1008112" cy="325157"/>
          </a:xfrm>
          <a:prstGeom prst="rect">
            <a:avLst/>
          </a:prstGeom>
        </p:spPr>
      </p:pic>
      <p:pic>
        <p:nvPicPr>
          <p:cNvPr id="5" name="24答案.eps" descr="id:2147491253;FounderCES"/>
          <p:cNvPicPr/>
          <p:nvPr/>
        </p:nvPicPr>
        <p:blipFill>
          <a:blip r:embed="rId3"/>
          <a:stretch>
            <a:fillRect/>
          </a:stretch>
        </p:blipFill>
        <p:spPr>
          <a:xfrm>
            <a:off x="497244" y="3856176"/>
            <a:ext cx="898832" cy="320897"/>
          </a:xfrm>
          <a:prstGeom prst="rect">
            <a:avLst/>
          </a:prstGeom>
        </p:spPr>
      </p:pic>
      <mc:AlternateContent xmlns:mc="http://schemas.openxmlformats.org/markup-compatibility/2006">
        <mc:Choice xmlns:a14="http://schemas.microsoft.com/office/drawing/2010/main" Requires="a14">
          <p:sp>
            <p:nvSpPr>
              <p:cNvPr id="7" name="矩形 6"/>
              <p:cNvSpPr/>
              <p:nvPr/>
            </p:nvSpPr>
            <p:spPr>
              <a:xfrm>
                <a:off x="1558702" y="3783970"/>
                <a:ext cx="1310005" cy="469265"/>
              </a:xfrm>
              <a:prstGeom prst="rect">
                <a:avLst/>
              </a:prstGeom>
            </p:spPr>
            <p:txBody>
              <a:bodyPr wrap="none">
                <a:spAutoFit/>
              </a:bodyPr>
              <a:lstStyle/>
              <a:p>
                <a:r>
                  <a:rPr lang="en-US" altLang="zh-CN" sz="2400" dirty="0" smtClean="0">
                    <a:solidFill>
                      <a:schemeClr val="tx1">
                        <a:lumMod val="95000"/>
                        <a:lumOff val="5000"/>
                      </a:schemeClr>
                    </a:solidFill>
                  </a:rPr>
                  <a:t>5</a:t>
                </a:r>
                <a14:m>
                  <m:oMath xmlns:m="http://schemas.openxmlformats.org/officeDocument/2006/math">
                    <m:rad>
                      <m:radPr>
                        <m:degHide m:val="on"/>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radPr>
                      <m:deg/>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𝟑</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 </m:t>
                        </m:r>
                      </m:e>
                    </m:rad>
                  </m:oMath>
                </a14:m>
                <a:r>
                  <a:rPr lang="en-US" altLang="zh-CN" sz="2400" dirty="0">
                    <a:solidFill>
                      <a:schemeClr val="tx1">
                        <a:lumMod val="95000"/>
                        <a:lumOff val="5000"/>
                      </a:schemeClr>
                    </a:solidFill>
                  </a:rPr>
                  <a:t>N/C</a:t>
                </a:r>
                <a:endParaRPr lang="zh-CN" altLang="en-US" dirty="0">
                  <a:solidFill>
                    <a:schemeClr val="tx1">
                      <a:lumMod val="95000"/>
                      <a:lumOff val="5000"/>
                    </a:schemeClr>
                  </a:solidFill>
                </a:endParaRPr>
              </a:p>
            </p:txBody>
          </p:sp>
        </mc:Choice>
        <mc:Fallback>
          <p:sp>
            <p:nvSpPr>
              <p:cNvPr id="7" name="矩形 6"/>
              <p:cNvSpPr>
                <a:spLocks noRot="1" noChangeAspect="1" noMove="1" noResize="1" noEditPoints="1" noAdjustHandles="1" noChangeArrowheads="1" noChangeShapeType="1" noTextEdit="1"/>
              </p:cNvSpPr>
              <p:nvPr/>
            </p:nvSpPr>
            <p:spPr>
              <a:xfrm>
                <a:off x="1558702" y="3783970"/>
                <a:ext cx="1310005" cy="469265"/>
              </a:xfrm>
              <a:prstGeom prst="rect">
                <a:avLst/>
              </a:prstGeom>
              <a:blipFill rotWithShape="1">
                <a:blip r:embed="rId4"/>
                <a:stretch>
                  <a:fillRect l="-31" t="-1" r="-550" b="1"/>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20408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受力分析如图所示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𝒎𝒈</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代入数据解得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204085"/>
              </a:xfrm>
              <a:blipFill rotWithShape="1">
                <a:blip r:embed="rId1"/>
                <a:stretch>
                  <a:fillRect l="-2" t="-29" r="1" b="29"/>
                </a:stretch>
              </a:blipFill>
            </p:spPr>
            <p:txBody>
              <a:bodyPr/>
              <a:lstStyle/>
              <a:p>
                <a:r>
                  <a:rPr lang="zh-CN" altLang="en-US">
                    <a:noFill/>
                  </a:rPr>
                  <a:t> </a:t>
                </a:r>
              </a:p>
            </p:txBody>
          </p:sp>
        </mc:Fallback>
      </mc:AlternateContent>
      <p:pic>
        <p:nvPicPr>
          <p:cNvPr id="3" name="24解析.eps" descr="id:2147491239;FounderCES"/>
          <p:cNvPicPr/>
          <p:nvPr/>
        </p:nvPicPr>
        <p:blipFill>
          <a:blip r:embed="rId2"/>
          <a:stretch>
            <a:fillRect/>
          </a:stretch>
        </p:blipFill>
        <p:spPr>
          <a:xfrm>
            <a:off x="478582" y="927382"/>
            <a:ext cx="864096" cy="308496"/>
          </a:xfrm>
          <a:prstGeom prst="rect">
            <a:avLst/>
          </a:prstGeom>
        </p:spPr>
      </p:pic>
      <p:pic>
        <p:nvPicPr>
          <p:cNvPr id="4" name="ca501.jpg" descr="id:2147491246;FounderCES"/>
          <p:cNvPicPr/>
          <p:nvPr/>
        </p:nvPicPr>
        <p:blipFill>
          <a:blip r:embed="rId3"/>
          <a:stretch>
            <a:fillRect/>
          </a:stretch>
        </p:blipFill>
        <p:spPr>
          <a:xfrm>
            <a:off x="4727054" y="2809826"/>
            <a:ext cx="2112813" cy="1644568"/>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当微粒运动到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点时，撤去磁场，当微粒运动到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图中未画出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，速度变为竖直，求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点的水平距离和竖直距离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答案.eps" descr="id:2147491253;FounderCES"/>
          <p:cNvPicPr/>
          <p:nvPr/>
        </p:nvPicPr>
        <p:blipFill>
          <a:blip r:embed="rId1"/>
          <a:stretch>
            <a:fillRect/>
          </a:stretch>
        </p:blipFill>
        <p:spPr>
          <a:xfrm>
            <a:off x="497244" y="2204864"/>
            <a:ext cx="845434" cy="301833"/>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511874" y="1783674"/>
                <a:ext cx="1978025" cy="977265"/>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𝟓</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𝟑</m:t>
                            </m:r>
                          </m:e>
                        </m:rad>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dirty="0">
                    <a:solidFill>
                      <a:srgbClr val="000000"/>
                    </a:solidFill>
                    <a:cs typeface="Times New Roman" panose="02020603050405020304" pitchFamily="18" charset="0"/>
                  </a:rPr>
                  <a:t> </a:t>
                </a:r>
                <a:r>
                  <a:rPr lang="en-US" altLang="zh-CN" sz="2400" dirty="0">
                    <a:solidFill>
                      <a:srgbClr val="000000"/>
                    </a:solidFill>
                    <a:cs typeface="Times New Roman" panose="02020603050405020304" pitchFamily="18" charset="0"/>
                  </a:rPr>
                  <a:t>m </a:t>
                </a:r>
                <a:r>
                  <a:rPr lang="zh-CN" altLang="zh-CN" sz="2400" dirty="0">
                    <a:solidFill>
                      <a:srgbClr val="000000"/>
                    </a:solidFill>
                    <a:cs typeface="Times New Roman" panose="02020603050405020304" pitchFamily="18" charset="0"/>
                  </a:rPr>
                  <a:t>　 </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𝟑𝟓</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dirty="0">
                    <a:solidFill>
                      <a:srgbClr val="000000"/>
                    </a:solidFill>
                    <a:cs typeface="Times New Roman" panose="02020603050405020304" pitchFamily="18" charset="0"/>
                  </a:rPr>
                  <a:t> </a:t>
                </a:r>
                <a:r>
                  <a:rPr lang="en-US" altLang="zh-CN" sz="2400" dirty="0">
                    <a:solidFill>
                      <a:srgbClr val="000000"/>
                    </a:solidFill>
                    <a:cs typeface="Times New Roman" panose="02020603050405020304" pitchFamily="18" charset="0"/>
                  </a:rPr>
                  <a:t>m</a:t>
                </a:r>
                <a:endParaRPr lang="zh-CN" altLang="zh-CN" sz="1050" dirty="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511874" y="1783674"/>
                <a:ext cx="1978025" cy="977265"/>
              </a:xfrm>
              <a:prstGeom prst="rect">
                <a:avLst/>
              </a:prstGeom>
              <a:blipFill rotWithShape="1">
                <a:blip r:embed="rId2"/>
                <a:stretch>
                  <a:fillRect l="-29" t="-61" r="29" b="61"/>
                </a:stretch>
              </a:blipFill>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5" name="内容占位符 1"/>
              <p:cNvSpPr txBox="1"/>
              <p:nvPr/>
            </p:nvSpPr>
            <p:spPr bwMode="auto">
              <a:xfrm>
                <a:off x="360854" y="2636912"/>
                <a:ext cx="11485848" cy="3878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撤</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去磁场后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微粒做类平抛运动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将速度分解可得</a:t>
                </a:r>
                <a:endParaRPr lang="zh-CN"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 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水平方向的加速度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水平方向的速度减为零所用时间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𝒂</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eaLnBrk="1" hangingPunct="0">
                  <a:spcAft>
                    <a:spcPts val="0"/>
                  </a:spcAft>
                </a:pPr>
                <a:r>
                  <a:rPr lang="zh-CN" altLang="zh-CN" b="1"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此时微粒与</a:t>
                </a:r>
                <a:r>
                  <a:rPr lang="en-US" altLang="zh-CN" b="1" i="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点的水平距离为</a:t>
                </a:r>
                <a:r>
                  <a:rPr lang="en-US" altLang="zh-CN" b="1" i="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spc="-60"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𝒙</m:t>
                            </m:r>
                          </m:sub>
                        </m:sSub>
                        <m:r>
                          <a:rPr lang="en-US" altLang="zh-CN" b="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𝟎</m:t>
                        </m:r>
                      </m:num>
                      <m:den>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𝟓</m:t>
                        </m:r>
                        <m:rad>
                          <m:radPr>
                            <m:degHide m:val="on"/>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spc="-6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点的竖直距离为</a:t>
                </a:r>
                <a:r>
                  <a:rPr lang="en-US" altLang="zh-CN" b="1" i="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spc="-60"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spc="-60"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i="1" spc="-6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en-US" altLang="zh-CN" b="1" spc="-60"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spc="-6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𝟑𝟓</m:t>
                        </m:r>
                      </m:num>
                      <m:den>
                        <m:r>
                          <a:rPr lang="en-US" altLang="zh-CN" b="1" i="1" spc="-60">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6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spc="-6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pc="-6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5" name="内容占位符 1"/>
              <p:cNvSpPr txBox="1">
                <a:spLocks noRot="1" noChangeAspect="1" noMove="1" noResize="1" noEditPoints="1" noAdjustHandles="1" noChangeArrowheads="1" noChangeShapeType="1" noTextEdit="1"/>
              </p:cNvSpPr>
              <p:nvPr/>
            </p:nvSpPr>
            <p:spPr bwMode="auto">
              <a:xfrm>
                <a:off x="360854" y="2636912"/>
                <a:ext cx="11485848" cy="3878580"/>
              </a:xfrm>
              <a:prstGeom prst="rect">
                <a:avLst/>
              </a:prstGeom>
              <a:blipFill rotWithShape="1">
                <a:blip r:embed="rId3"/>
                <a:stretch>
                  <a:fillRect l="-2" t="-10" r="1" b="10"/>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pic>
        <p:nvPicPr>
          <p:cNvPr id="6" name="24解析.eps" descr="id:2147491239;FounderCES"/>
          <p:cNvPicPr/>
          <p:nvPr/>
        </p:nvPicPr>
        <p:blipFill>
          <a:blip r:embed="rId4"/>
          <a:stretch>
            <a:fillRect/>
          </a:stretch>
        </p:blipFill>
        <p:spPr>
          <a:xfrm>
            <a:off x="478582" y="2836836"/>
            <a:ext cx="864096" cy="30849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130246"/>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的条件下，当微粒运动到</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点时，撤去电场，同时恢复被撤去的磁场，求在此后的运动中，微粒与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点在竖直方向上的最大距离</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答案.eps" descr="id:2147491253;FounderCES"/>
          <p:cNvPicPr/>
          <p:nvPr/>
        </p:nvPicPr>
        <p:blipFill>
          <a:blip r:embed="rId1"/>
          <a:stretch>
            <a:fillRect/>
          </a:stretch>
        </p:blipFill>
        <p:spPr>
          <a:xfrm>
            <a:off x="497244" y="2238286"/>
            <a:ext cx="898832" cy="320897"/>
          </a:xfrm>
          <a:prstGeom prst="rect">
            <a:avLst/>
          </a:prstGeom>
        </p:spPr>
      </p:pic>
      <mc:AlternateContent xmlns:mc="http://schemas.openxmlformats.org/markup-compatibility/2006">
        <mc:Choice xmlns:a14="http://schemas.microsoft.com/office/drawing/2010/main" Requires="a14">
          <p:sp>
            <p:nvSpPr>
              <p:cNvPr id="4" name="矩形 3"/>
              <p:cNvSpPr/>
              <p:nvPr/>
            </p:nvSpPr>
            <p:spPr>
              <a:xfrm>
                <a:off x="1720832" y="1793005"/>
                <a:ext cx="1560107" cy="912942"/>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𝟏𝟎</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𝟓𝟕</m:t>
                            </m:r>
                          </m:e>
                        </m:rad>
                        <m:r>
                          <a:rPr lang="en-US" altLang="zh-CN" sz="2400">
                            <a:solidFill>
                              <a:srgbClr val="000000"/>
                            </a:solidFill>
                            <a:latin typeface="Cambria Math" panose="02040503050406030204" pitchFamily="18" charset="0"/>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𝟔𝟓</m:t>
                        </m:r>
                      </m:num>
                      <m:den>
                        <m:r>
                          <a:rPr lang="en-US" altLang="zh-CN" sz="2400" i="1">
                            <a:solidFill>
                              <a:srgbClr val="000000"/>
                            </a:solidFill>
                            <a:latin typeface="Cambria Math" panose="02040503050406030204" pitchFamily="18" charset="0"/>
                            <a:cs typeface="Times New Roman" panose="02020603050405020304" pitchFamily="18" charset="0"/>
                          </a:rPr>
                          <m:t>𝟑</m:t>
                        </m:r>
                      </m:den>
                    </m:f>
                  </m:oMath>
                </a14:m>
                <a:r>
                  <a:rPr lang="en-US" altLang="zh-CN" sz="2400" dirty="0">
                    <a:solidFill>
                      <a:srgbClr val="000000"/>
                    </a:solidFill>
                    <a:cs typeface="Times New Roman" panose="02020603050405020304" pitchFamily="18" charset="0"/>
                  </a:rPr>
                  <a:t>m</a:t>
                </a:r>
                <a:endParaRPr lang="zh-CN" altLang="zh-CN" sz="1050" dirty="0">
                  <a:solidFill>
                    <a:srgbClr val="000000"/>
                  </a:solidFill>
                  <a:cs typeface="Times New Roman" panose="02020603050405020304" pitchFamily="18" charset="0"/>
                </a:endParaRPr>
              </a:p>
            </p:txBody>
          </p:sp>
        </mc:Choice>
        <mc:Fallback>
          <p:sp>
            <p:nvSpPr>
              <p:cNvPr id="4" name="矩形 3"/>
              <p:cNvSpPr>
                <a:spLocks noRot="1" noChangeAspect="1" noMove="1" noResize="1" noEditPoints="1" noAdjustHandles="1" noChangeArrowheads="1" noChangeShapeType="1" noTextEdit="1"/>
              </p:cNvSpPr>
              <p:nvPr/>
            </p:nvSpPr>
            <p:spPr>
              <a:xfrm>
                <a:off x="1720832" y="1793005"/>
                <a:ext cx="1560107" cy="912942"/>
              </a:xfrm>
              <a:prstGeom prst="rect">
                <a:avLst/>
              </a:prstGeom>
              <a:blipFill rotWithShape="1">
                <a:blip r:embed="rId2"/>
                <a:stretch>
                  <a:fillRect l="-40" t="-44" r="34" b="-1507"/>
                </a:stretch>
              </a:blipFill>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11435"/>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的条件下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点的竖直距离最大时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为水平方向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在水平方向上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由动量定理</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Δ</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其中</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Bqy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点时速度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𝒚</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可求得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𝟓𝟕</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e>
                    </m:d>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微粒与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点在竖直方向上的最大距离</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𝟏𝟎</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𝟓𝟕</m:t>
                            </m:r>
                          </m:e>
                        </m:rad>
                        <m:r>
                          <a:rPr lang="en-US" altLang="zh-CN"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11435"/>
              </a:xfrm>
              <a:blipFill rotWithShape="1">
                <a:blip r:embed="rId1"/>
                <a:stretch>
                  <a:fillRect l="-2" t="-11" r="1" b="-151"/>
                </a:stretch>
              </a:blipFill>
            </p:spPr>
            <p:txBody>
              <a:bodyPr/>
              <a:lstStyle/>
              <a:p>
                <a:r>
                  <a:rPr lang="zh-CN" altLang="en-US">
                    <a:noFill/>
                  </a:rPr>
                  <a:t> </a:t>
                </a:r>
              </a:p>
            </p:txBody>
          </p:sp>
        </mc:Fallback>
      </mc:AlternateContent>
      <p:pic>
        <p:nvPicPr>
          <p:cNvPr id="3" name="24解析.eps" descr="id:2147491239;FounderCES"/>
          <p:cNvPicPr/>
          <p:nvPr/>
        </p:nvPicPr>
        <p:blipFill>
          <a:blip r:embed="rId2"/>
          <a:stretch>
            <a:fillRect/>
          </a:stretch>
        </p:blipFill>
        <p:spPr>
          <a:xfrm>
            <a:off x="478582" y="927382"/>
            <a:ext cx="864096" cy="308496"/>
          </a:xfrm>
          <a:prstGeom prst="rect">
            <a:avLst/>
          </a:prstGeom>
        </p:spPr>
      </p:pic>
      <p:pic>
        <p:nvPicPr>
          <p:cNvPr id="5" name="图片 4"/>
          <p:cNvPicPr>
            <a:picLocks noChangeAspect="1"/>
          </p:cNvPicPr>
          <p:nvPr/>
        </p:nvPicPr>
        <p:blipFill>
          <a:blip r:embed="rId3"/>
          <a:stretch>
            <a:fillRect/>
          </a:stretch>
        </p:blipFill>
        <p:spPr>
          <a:xfrm>
            <a:off x="4787162" y="1492015"/>
            <a:ext cx="265140" cy="28351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p:sp>
        <p:nvSpPr>
          <p:cNvPr id="2" name="内容占位符 1"/>
          <p:cNvSpPr>
            <a:spLocks noGrp="1"/>
          </p:cNvSpPr>
          <p:nvPr>
            <p:ph idx="1"/>
          </p:nvPr>
        </p:nvSpPr>
        <p:spPr>
          <a:xfrm>
            <a:off x="360854" y="1484784"/>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质谱仪</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的分类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质谱仪又称质谱计，是分离和检测不同同位素的仪器，即根据带电粒子在磁场中能够偏转的原理，按物质原子、分子或分子碎片的质量差异进行分离和检测物质组成的一类仪器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质谱仪按应用范围分为同位素质谱仪、无机质谱仪和有机质谱仪；按分辨本领分为高分辨、中分辨和低分辨质谱仪；按工作原理分为静态仪器和动态仪器</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87861" y="4280889"/>
            <a:ext cx="826824" cy="295189"/>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549371" y="4064865"/>
                <a:ext cx="1498936" cy="843885"/>
              </a:xfrm>
              <a:prstGeom prst="rect">
                <a:avLst/>
              </a:prstGeom>
            </p:spPr>
            <p:txBody>
              <a:bodyPr wrap="none">
                <a:spAutoFit/>
              </a:bodyPr>
              <a:lstStyle/>
              <a:p>
                <a14:m>
                  <m:oMath xmlns:m="http://schemas.openxmlformats.org/officeDocument/2006/math">
                    <m:rad>
                      <m:radPr>
                        <m:degHide m:val="on"/>
                        <m:ctrlPr>
                          <a:rPr lang="zh-CN" altLang="zh-CN" sz="2400" i="1" smtClean="0">
                            <a:solidFill>
                              <a:schemeClr val="tx1">
                                <a:lumMod val="95000"/>
                                <a:lumOff val="5000"/>
                              </a:schemeClr>
                            </a:solidFill>
                            <a:latin typeface="Cambria Math" panose="02040503050406030204" pitchFamily="18" charset="0"/>
                            <a:ea typeface="Cambria Math" panose="02040503050406030204" pitchFamily="18" charset="0"/>
                          </a:rPr>
                        </m:ctrlPr>
                      </m:radPr>
                      <m:deg/>
                      <m:e>
                        <m:f>
                          <m:fPr>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fPr>
                          <m:num>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𝟐</m:t>
                            </m:r>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𝒆</m:t>
                            </m:r>
                            <m:sSub>
                              <m:sSubPr>
                                <m:ctrlPr>
                                  <a:rPr lang="zh-CN" altLang="zh-CN" sz="2400" i="1">
                                    <a:solidFill>
                                      <a:schemeClr val="tx1">
                                        <a:lumMod val="95000"/>
                                        <a:lumOff val="5000"/>
                                      </a:schemeClr>
                                    </a:solidFill>
                                    <a:latin typeface="Cambria Math" panose="02040503050406030204" pitchFamily="18" charset="0"/>
                                    <a:ea typeface="Cambria Math" panose="02040503050406030204" pitchFamily="18" charset="0"/>
                                  </a:rPr>
                                </m:ctrlPr>
                              </m:sSubPr>
                              <m:e>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𝑼</m:t>
                                </m:r>
                              </m:e>
                              <m:sub>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𝟏</m:t>
                                </m:r>
                              </m:sub>
                            </m:sSub>
                          </m:num>
                          <m:den>
                            <m:r>
                              <a:rPr lang="en-US" altLang="zh-CN" sz="2400" i="1">
                                <a:solidFill>
                                  <a:schemeClr val="tx1">
                                    <a:lumMod val="95000"/>
                                    <a:lumOff val="5000"/>
                                  </a:schemeClr>
                                </a:solidFill>
                                <a:latin typeface="Cambria Math" panose="02040503050406030204" pitchFamily="18" charset="0"/>
                                <a:cs typeface="Times New Roman" panose="02020603050405020304" pitchFamily="18" charset="0"/>
                              </a:rPr>
                              <m:t>𝒎</m:t>
                            </m:r>
                          </m:den>
                        </m:f>
                      </m:e>
                    </m:rad>
                  </m:oMath>
                </a14:m>
                <a:r>
                  <a:rPr lang="en-US" altLang="zh-CN" sz="2400" dirty="0">
                    <a:solidFill>
                      <a:schemeClr val="tx1">
                        <a:lumMod val="95000"/>
                        <a:lumOff val="5000"/>
                      </a:schemeClr>
                    </a:solidFill>
                    <a:latin typeface="宋体" panose="02010600030101010101" pitchFamily="2" charset="-122"/>
                    <a:cs typeface="Times New Roman" panose="02020603050405020304" pitchFamily="18" charset="0"/>
                  </a:rPr>
                  <a:t> </a:t>
                </a:r>
                <a:r>
                  <a:rPr lang="zh-CN" altLang="zh-CN" sz="2400" dirty="0">
                    <a:solidFill>
                      <a:schemeClr val="tx1">
                        <a:lumMod val="95000"/>
                        <a:lumOff val="5000"/>
                      </a:schemeClr>
                    </a:solidFill>
                    <a:cs typeface="Times New Roman" panose="02020603050405020304" pitchFamily="18" charset="0"/>
                  </a:rPr>
                  <a:t>　</a:t>
                </a:r>
                <a:r>
                  <a:rPr lang="en-US" altLang="zh-CN" sz="2400" dirty="0" smtClean="0">
                    <a:solidFill>
                      <a:schemeClr val="tx1">
                        <a:lumMod val="95000"/>
                        <a:lumOff val="5000"/>
                      </a:schemeClr>
                    </a:solidFill>
                    <a:cs typeface="Times New Roman" panose="02020603050405020304" pitchFamily="18" charset="0"/>
                  </a:rPr>
                  <a:t> </a:t>
                </a:r>
                <a:endParaRPr lang="zh-CN" altLang="en-US" sz="2400" dirty="0">
                  <a:solidFill>
                    <a:schemeClr val="tx1">
                      <a:lumMod val="95000"/>
                      <a:lumOff val="5000"/>
                    </a:schemeClr>
                  </a:solidFill>
                </a:endParaRPr>
              </a:p>
            </p:txBody>
          </p:sp>
        </mc:Choice>
        <mc:Fallback>
          <p:sp>
            <p:nvSpPr>
              <p:cNvPr id="5" name="矩形 4"/>
              <p:cNvSpPr>
                <a:spLocks noRot="1" noChangeAspect="1" noMove="1" noResize="1" noEditPoints="1" noAdjustHandles="1" noChangeArrowheads="1" noChangeShapeType="1" noTextEdit="1"/>
              </p:cNvSpPr>
              <p:nvPr/>
            </p:nvSpPr>
            <p:spPr>
              <a:xfrm>
                <a:off x="1549371" y="4064865"/>
                <a:ext cx="1498936" cy="843885"/>
              </a:xfrm>
              <a:prstGeom prst="rect">
                <a:avLst/>
              </a:prstGeom>
              <a:blipFill rotWithShape="1">
                <a:blip r:embed="rId3"/>
                <a:stretch>
                  <a:fillRect l="-40" t="-27" r="-3157" b="24"/>
                </a:stretch>
              </a:blipFill>
            </p:spPr>
            <p:txBody>
              <a:bodyPr/>
              <a:lstStyle/>
              <a:p>
                <a:r>
                  <a:rPr lang="zh-CN" altLang="en-US">
                    <a:noFill/>
                  </a:rPr>
                  <a:t> </a:t>
                </a:r>
              </a:p>
            </p:txBody>
          </p:sp>
        </mc:Fallback>
      </mc:AlternateContent>
      <p:sp>
        <p:nvSpPr>
          <p:cNvPr id="2" name="内容占位符 1"/>
          <p:cNvSpPr>
            <a:spLocks noGrp="1"/>
          </p:cNvSpPr>
          <p:nvPr>
            <p:ph idx="1"/>
          </p:nvPr>
        </p:nvSpPr>
        <p:spPr>
          <a:xfrm>
            <a:off x="360854" y="746120"/>
            <a:ext cx="8326640"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质谱仪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原理如图所示，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为粒子加速器，电压为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为速度选择器，磁场与电场正交，磁感应强度为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，板间距离为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为偏转分离器，磁感应强度为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今有一质量为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的粒子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不计重力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，经加速后，该粒子恰能通过速度选择器，粒子进入分离器后做匀速圆周运动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粒子的速度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djy476.jpg" descr="id:2147490761;FounderCES"/>
          <p:cNvPicPr/>
          <p:nvPr/>
        </p:nvPicPr>
        <p:blipFill>
          <a:blip r:embed="rId4"/>
          <a:stretch>
            <a:fillRect/>
          </a:stretch>
        </p:blipFill>
        <p:spPr>
          <a:xfrm>
            <a:off x="8831510" y="889866"/>
            <a:ext cx="2960022" cy="2977648"/>
          </a:xfrm>
          <a:prstGeom prst="rect">
            <a:avLst/>
          </a:prstGeom>
        </p:spPr>
      </p:pic>
      <p:pic>
        <p:nvPicPr>
          <p:cNvPr id="7" name="24解析.eps" descr="id:2147490768;FounderCES"/>
          <p:cNvPicPr/>
          <p:nvPr/>
        </p:nvPicPr>
        <p:blipFill>
          <a:blip r:embed="rId5"/>
          <a:stretch>
            <a:fillRect/>
          </a:stretch>
        </p:blipFill>
        <p:spPr>
          <a:xfrm>
            <a:off x="406574" y="5162482"/>
            <a:ext cx="842980" cy="300958"/>
          </a:xfrm>
          <a:prstGeom prst="rect">
            <a:avLst/>
          </a:prstGeom>
        </p:spPr>
      </p:pic>
      <mc:AlternateContent xmlns:mc="http://schemas.openxmlformats.org/markup-compatibility/2006">
        <mc:Choice xmlns:a14="http://schemas.microsoft.com/office/drawing/2010/main" Requires="a14">
          <p:sp>
            <p:nvSpPr>
              <p:cNvPr id="8" name="内容占位符 1"/>
              <p:cNvSpPr txBox="1"/>
              <p:nvPr/>
            </p:nvSpPr>
            <p:spPr bwMode="auto">
              <a:xfrm>
                <a:off x="334566" y="4846169"/>
                <a:ext cx="11521280" cy="1760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30000"/>
                  </a:lnSpc>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在粒子加速器中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粒子被加速电场</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由动能定理有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nSpc>
                    <a:spcPct val="130000"/>
                  </a:lnSpc>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8" name="内容占位符 1"/>
              <p:cNvSpPr txBox="1">
                <a:spLocks noRot="1" noChangeAspect="1" noMove="1" noResize="1" noEditPoints="1" noAdjustHandles="1" noChangeArrowheads="1" noChangeShapeType="1" noTextEdit="1"/>
              </p:cNvSpPr>
              <p:nvPr/>
            </p:nvSpPr>
            <p:spPr bwMode="auto">
              <a:xfrm>
                <a:off x="334566" y="4846169"/>
                <a:ext cx="11521280" cy="1760610"/>
              </a:xfrm>
              <a:prstGeom prst="rect">
                <a:avLst/>
              </a:prstGeom>
              <a:blipFill rotWithShape="1">
                <a:blip r:embed="rId6"/>
                <a:stretch>
                  <a:fillRect l="-5" t="-1759" r="3" b="1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624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速度选择器的电压</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djy476.jpg" descr="id:2147490761;FounderCES"/>
          <p:cNvPicPr/>
          <p:nvPr/>
        </p:nvPicPr>
        <p:blipFill>
          <a:blip r:embed="rId1"/>
          <a:stretch>
            <a:fillRect/>
          </a:stretch>
        </p:blipFill>
        <p:spPr>
          <a:xfrm>
            <a:off x="5087094" y="1105020"/>
            <a:ext cx="3312368" cy="3332092"/>
          </a:xfrm>
          <a:prstGeom prst="rect">
            <a:avLst/>
          </a:prstGeom>
        </p:spPr>
      </p:pic>
      <p:pic>
        <p:nvPicPr>
          <p:cNvPr id="4" name="24答案.eps" descr="id:2147489956;FounderCES"/>
          <p:cNvPicPr/>
          <p:nvPr/>
        </p:nvPicPr>
        <p:blipFill>
          <a:blip r:embed="rId2"/>
          <a:stretch>
            <a:fillRect/>
          </a:stretch>
        </p:blipFill>
        <p:spPr>
          <a:xfrm>
            <a:off x="525185" y="4023726"/>
            <a:ext cx="826824" cy="295189"/>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583777" y="3433443"/>
                <a:ext cx="1486112" cy="1219693"/>
              </a:xfrm>
              <a:prstGeom prst="rect">
                <a:avLst/>
              </a:prstGeom>
            </p:spPr>
            <p:txBody>
              <a:bodyPr wrap="none">
                <a:spAutoFit/>
              </a:bodyPr>
              <a:lstStyle/>
              <a:p>
                <a:pPr algn="just">
                  <a:lnSpc>
                    <a:spcPct val="150000"/>
                  </a:lnSpc>
                  <a:spcAft>
                    <a:spcPts val="0"/>
                  </a:spcAft>
                </a:pPr>
                <a:r>
                  <a:rPr lang="en-US" altLang="zh-CN" sz="2400" i="1" dirty="0">
                    <a:solidFill>
                      <a:srgbClr val="000000"/>
                    </a:solidFill>
                    <a:cs typeface="Times New Roman" panose="02020603050405020304" pitchFamily="18" charset="0"/>
                  </a:rPr>
                  <a:t>B</a:t>
                </a:r>
                <a:r>
                  <a:rPr lang="en-US" altLang="zh-CN" sz="2400" baseline="-25000" dirty="0">
                    <a:solidFill>
                      <a:srgbClr val="000000"/>
                    </a:solidFill>
                    <a:cs typeface="Times New Roman" panose="02020603050405020304" pitchFamily="18" charset="0"/>
                  </a:rPr>
                  <a:t>1</a:t>
                </a:r>
                <a:r>
                  <a:rPr lang="en-US" altLang="zh-CN" sz="2400" i="1" dirty="0">
                    <a:solidFill>
                      <a:srgbClr val="000000"/>
                    </a:solidFill>
                    <a:cs typeface="Times New Roman" panose="02020603050405020304" pitchFamily="18" charset="0"/>
                  </a:rPr>
                  <a:t>d</a:t>
                </a:r>
                <a14:m>
                  <m:oMath xmlns:m="http://schemas.openxmlformats.org/officeDocument/2006/math">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i="1">
                                <a:solidFill>
                                  <a:srgbClr val="000000"/>
                                </a:solidFill>
                                <a:latin typeface="Cambria Math" panose="02040503050406030204" pitchFamily="18" charset="0"/>
                                <a:cs typeface="Times New Roman" panose="02020603050405020304" pitchFamily="18" charset="0"/>
                              </a:rPr>
                              <m:t>𝒆</m:t>
                            </m:r>
                            <m:sSub>
                              <m:sSub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sz="2400" i="1">
                                    <a:solidFill>
                                      <a:srgbClr val="000000"/>
                                    </a:solidFill>
                                    <a:latin typeface="Cambria Math" panose="02040503050406030204" pitchFamily="18" charset="0"/>
                                    <a:cs typeface="Times New Roman" panose="02020603050405020304" pitchFamily="18" charset="0"/>
                                  </a:rPr>
                                  <m:t>𝑼</m:t>
                                </m:r>
                              </m:e>
                              <m:sub>
                                <m:r>
                                  <a:rPr lang="en-US" altLang="zh-CN" sz="2400" i="1">
                                    <a:solidFill>
                                      <a:srgbClr val="000000"/>
                                    </a:solidFill>
                                    <a:latin typeface="Cambria Math" panose="02040503050406030204" pitchFamily="18" charset="0"/>
                                    <a:cs typeface="Times New Roman" panose="02020603050405020304" pitchFamily="18" charset="0"/>
                                  </a:rPr>
                                  <m:t>𝟏</m:t>
                                </m:r>
                              </m:sub>
                            </m:sSub>
                          </m:num>
                          <m:den>
                            <m:r>
                              <a:rPr lang="en-US" altLang="zh-CN" sz="2400" i="1">
                                <a:solidFill>
                                  <a:srgbClr val="000000"/>
                                </a:solidFill>
                                <a:latin typeface="Cambria Math" panose="02040503050406030204" pitchFamily="18" charset="0"/>
                                <a:cs typeface="Times New Roman" panose="02020603050405020304" pitchFamily="18" charset="0"/>
                              </a:rPr>
                              <m:t>𝒎</m:t>
                            </m:r>
                          </m:den>
                        </m:f>
                      </m:e>
                    </m:rad>
                  </m:oMath>
                </a14:m>
                <a:r>
                  <a:rPr lang="en-US" altLang="zh-CN" sz="1050" dirty="0" smtClean="0">
                    <a:solidFill>
                      <a:srgbClr val="000000"/>
                    </a:solidFill>
                    <a:cs typeface="Times New Roman" panose="02020603050405020304" pitchFamily="18" charset="0"/>
                  </a:rPr>
                  <a:t>  </a:t>
                </a:r>
                <a:endParaRPr lang="zh-CN" altLang="zh-CN" sz="105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1583777" y="3433443"/>
                <a:ext cx="1486112" cy="1219693"/>
              </a:xfrm>
              <a:prstGeom prst="rect">
                <a:avLst/>
              </a:prstGeom>
              <a:blipFill rotWithShape="1">
                <a:blip r:embed="rId3"/>
                <a:stretch>
                  <a:fillRect l="-6" t="-52" r="20" b="40"/>
                </a:stretch>
              </a:blipFill>
            </p:spPr>
            <p:txBody>
              <a:bodyPr/>
              <a:lstStyle/>
              <a:p>
                <a:r>
                  <a:rPr lang="zh-CN" altLang="en-US">
                    <a:noFill/>
                  </a:rPr>
                  <a:t> </a:t>
                </a:r>
              </a:p>
            </p:txBody>
          </p:sp>
        </mc:Fallback>
      </mc:AlternateContent>
      <p:pic>
        <p:nvPicPr>
          <p:cNvPr id="11" name="24解析.eps" descr="id:2147490768;FounderCES"/>
          <p:cNvPicPr/>
          <p:nvPr/>
        </p:nvPicPr>
        <p:blipFill>
          <a:blip r:embed="rId4"/>
          <a:stretch>
            <a:fillRect/>
          </a:stretch>
        </p:blipFill>
        <p:spPr>
          <a:xfrm>
            <a:off x="406574" y="4897441"/>
            <a:ext cx="842980" cy="300958"/>
          </a:xfrm>
          <a:prstGeom prst="rect">
            <a:avLst/>
          </a:prstGeom>
        </p:spPr>
      </p:pic>
      <mc:AlternateContent xmlns:mc="http://schemas.openxmlformats.org/markup-compatibility/2006">
        <mc:Choice xmlns:a14="http://schemas.microsoft.com/office/drawing/2010/main" Requires="a14">
          <p:sp>
            <p:nvSpPr>
              <p:cNvPr id="13" name="内容占位符 1"/>
              <p:cNvSpPr txBox="1"/>
              <p:nvPr/>
            </p:nvSpPr>
            <p:spPr bwMode="auto">
              <a:xfrm>
                <a:off x="334566" y="4509120"/>
                <a:ext cx="11521280" cy="2017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速度选择器中</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粒子受到的电场力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和</a:t>
                </a:r>
                <a:r>
                  <a:rPr lang="zh-CN" altLang="zh-CN" b="1"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大小相等</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则有</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𝒅</m:t>
                        </m:r>
                      </m:den>
                    </m:f>
                  </m:oMath>
                </a14:m>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zh-CN" altLang="zh-CN" b="1">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解得速度选择器的电压</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U</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i="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i="1">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𝒆</m:t>
                            </m:r>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𝑼</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13" name="内容占位符 1"/>
              <p:cNvSpPr txBox="1">
                <a:spLocks noRot="1" noChangeAspect="1" noMove="1" noResize="1" noEditPoints="1" noAdjustHandles="1" noChangeArrowheads="1" noChangeShapeType="1" noTextEdit="1"/>
              </p:cNvSpPr>
              <p:nvPr/>
            </p:nvSpPr>
            <p:spPr bwMode="auto">
              <a:xfrm>
                <a:off x="334566" y="4509120"/>
                <a:ext cx="11521280" cy="2017219"/>
              </a:xfrm>
              <a:prstGeom prst="rect">
                <a:avLst/>
              </a:prstGeom>
              <a:blipFill rotWithShape="1">
                <a:blip r:embed="rId5"/>
                <a:stretch>
                  <a:fillRect l="-5" t="-31" r="3" b="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13635</Words>
  <Application>WPS 演示</Application>
  <PresentationFormat>自定义</PresentationFormat>
  <Paragraphs>484</Paragraphs>
  <Slides>68</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68</vt:i4>
      </vt:variant>
    </vt:vector>
  </HeadingPairs>
  <TitlesOfParts>
    <vt:vector size="81" baseType="lpstr">
      <vt:lpstr>Arial</vt:lpstr>
      <vt:lpstr>宋体</vt:lpstr>
      <vt:lpstr>Wingdings</vt:lpstr>
      <vt:lpstr>Times New Roman</vt:lpstr>
      <vt:lpstr>楷体</vt:lpstr>
      <vt:lpstr>微软雅黑</vt:lpstr>
      <vt:lpstr>黑体</vt:lpstr>
      <vt:lpstr>Cambria Math</vt:lpstr>
      <vt:lpstr>Book Antiqua</vt:lpstr>
      <vt:lpstr>仿宋</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406</cp:revision>
  <dcterms:created xsi:type="dcterms:W3CDTF">2020-11-06T05:24:00Z</dcterms:created>
  <dcterms:modified xsi:type="dcterms:W3CDTF">2025-08-06T03:58:02Z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79DFFF6CD8684660A9A3D301E5FC3935_12</vt:lpwstr>
  </property>
</Properties>
</file>